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4090" r:id="rId1"/>
  </p:sldMasterIdLst>
  <p:notesMasterIdLst>
    <p:notesMasterId r:id="rId14"/>
  </p:notesMasterIdLst>
  <p:handoutMasterIdLst>
    <p:handoutMasterId r:id="rId15"/>
  </p:handoutMasterIdLst>
  <p:sldIdLst>
    <p:sldId id="2644" r:id="rId2"/>
    <p:sldId id="2654" r:id="rId3"/>
    <p:sldId id="2642" r:id="rId4"/>
    <p:sldId id="2646" r:id="rId5"/>
    <p:sldId id="2652" r:id="rId6"/>
    <p:sldId id="2651" r:id="rId7"/>
    <p:sldId id="2627" r:id="rId8"/>
    <p:sldId id="2641" r:id="rId9"/>
    <p:sldId id="2655" r:id="rId10"/>
    <p:sldId id="2656" r:id="rId11"/>
    <p:sldId id="2658" r:id="rId12"/>
    <p:sldId id="2657" r:id="rId13"/>
  </p:sldIdLst>
  <p:sldSz cx="12192000" cy="6858000"/>
  <p:notesSz cx="6805613" cy="9939338"/>
  <p:defaultTextStyle>
    <a:defPPr>
      <a:defRPr lang="en-US"/>
    </a:defPPr>
    <a:lvl1pPr marL="0" algn="l" defTabSz="9084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4224" algn="l" defTabSz="9084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08444" algn="l" defTabSz="9084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2666" algn="l" defTabSz="9084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16891" algn="l" defTabSz="9084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71111" algn="l" defTabSz="9084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25333" algn="l" defTabSz="9084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79564" algn="l" defTabSz="9084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33785" algn="l" defTabSz="9084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54657F-1A10-4636-A27A-AE910507E483}">
          <p14:sldIdLst>
            <p14:sldId id="2644"/>
            <p14:sldId id="2654"/>
            <p14:sldId id="2642"/>
            <p14:sldId id="2646"/>
            <p14:sldId id="2652"/>
            <p14:sldId id="2651"/>
            <p14:sldId id="2627"/>
            <p14:sldId id="2641"/>
            <p14:sldId id="2655"/>
            <p14:sldId id="2656"/>
            <p14:sldId id="2658"/>
            <p14:sldId id="26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0000FF"/>
    <a:srgbClr val="FFFFCC"/>
    <a:srgbClr val="FF3300"/>
    <a:srgbClr val="3413FB"/>
    <a:srgbClr val="FF9966"/>
    <a:srgbClr val="6699FF"/>
    <a:srgbClr val="CCFFFF"/>
    <a:srgbClr val="FF66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95" autoAdjust="0"/>
    <p:restoredTop sz="96433" autoAdjust="0"/>
  </p:normalViewPr>
  <p:slideViewPr>
    <p:cSldViewPr>
      <p:cViewPr varScale="1">
        <p:scale>
          <a:sx n="85" d="100"/>
          <a:sy n="85" d="100"/>
        </p:scale>
        <p:origin x="1018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3408" y="78"/>
      </p:cViewPr>
      <p:guideLst>
        <p:guide orient="horz" pos="3132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841" cy="497443"/>
          </a:xfrm>
          <a:prstGeom prst="rect">
            <a:avLst/>
          </a:prstGeom>
        </p:spPr>
        <p:txBody>
          <a:bodyPr vert="horz" lIns="91541" tIns="45770" rIns="91541" bIns="45770" rtlCol="0"/>
          <a:lstStyle>
            <a:lvl1pPr algn="l">
              <a:defRPr sz="1200"/>
            </a:lvl1pPr>
          </a:lstStyle>
          <a:p>
            <a:endParaRPr lang="en-US" dirty="0">
              <a:latin typeface="Meiryo" panose="020B0604030504040204" pitchFamily="34" charset="-128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184" y="1"/>
            <a:ext cx="2949841" cy="497443"/>
          </a:xfrm>
          <a:prstGeom prst="rect">
            <a:avLst/>
          </a:prstGeom>
        </p:spPr>
        <p:txBody>
          <a:bodyPr vert="horz" lIns="91541" tIns="45770" rIns="91541" bIns="45770" rtlCol="0"/>
          <a:lstStyle>
            <a:lvl1pPr algn="r">
              <a:defRPr sz="1200"/>
            </a:lvl1pPr>
          </a:lstStyle>
          <a:p>
            <a:fld id="{8919AD93-7711-42A4-8F7D-E79DC08CAAC2}" type="datetimeFigureOut">
              <a:rPr lang="en-US" smtClean="0">
                <a:latin typeface="Meiryo" panose="020B0604030504040204" pitchFamily="34" charset="-128"/>
              </a:rPr>
              <a:t>9/18/2024</a:t>
            </a:fld>
            <a:endParaRPr lang="en-US" dirty="0">
              <a:latin typeface="Meiryo" panose="020B0604030504040204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0309"/>
            <a:ext cx="2949841" cy="497443"/>
          </a:xfrm>
          <a:prstGeom prst="rect">
            <a:avLst/>
          </a:prstGeom>
        </p:spPr>
        <p:txBody>
          <a:bodyPr vert="horz" lIns="91541" tIns="45770" rIns="91541" bIns="45770" rtlCol="0" anchor="b"/>
          <a:lstStyle>
            <a:lvl1pPr algn="l">
              <a:defRPr sz="1200"/>
            </a:lvl1pPr>
          </a:lstStyle>
          <a:p>
            <a:endParaRPr lang="en-US" dirty="0">
              <a:latin typeface="Meiryo" panose="020B0604030504040204" pitchFamily="34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184" y="9440309"/>
            <a:ext cx="2949841" cy="497443"/>
          </a:xfrm>
          <a:prstGeom prst="rect">
            <a:avLst/>
          </a:prstGeom>
        </p:spPr>
        <p:txBody>
          <a:bodyPr vert="horz" lIns="91541" tIns="45770" rIns="91541" bIns="45770" rtlCol="0" anchor="b"/>
          <a:lstStyle>
            <a:lvl1pPr algn="r">
              <a:defRPr sz="1200"/>
            </a:lvl1pPr>
          </a:lstStyle>
          <a:p>
            <a:fld id="{D45E3608-3466-4460-8991-5144384F4EC9}" type="slidenum">
              <a:rPr lang="en-US" smtClean="0">
                <a:latin typeface="Meiryo" panose="020B0604030504040204" pitchFamily="34" charset="-128"/>
              </a:rPr>
              <a:t>‹#›</a:t>
            </a:fld>
            <a:endParaRPr lang="en-US" dirty="0">
              <a:latin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933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9099" cy="496967"/>
          </a:xfrm>
          <a:prstGeom prst="rect">
            <a:avLst/>
          </a:prstGeom>
        </p:spPr>
        <p:txBody>
          <a:bodyPr vert="horz" lIns="91541" tIns="45770" rIns="91541" bIns="45770" rtlCol="0"/>
          <a:lstStyle>
            <a:lvl1pPr algn="l">
              <a:defRPr sz="1200">
                <a:latin typeface="Meiryo" panose="020B0604030504040204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3" y="1"/>
            <a:ext cx="2949099" cy="496967"/>
          </a:xfrm>
          <a:prstGeom prst="rect">
            <a:avLst/>
          </a:prstGeom>
        </p:spPr>
        <p:txBody>
          <a:bodyPr vert="horz" lIns="91541" tIns="45770" rIns="91541" bIns="45770" rtlCol="0"/>
          <a:lstStyle>
            <a:lvl1pPr algn="r">
              <a:defRPr sz="1200">
                <a:latin typeface="Meiryo" panose="020B0604030504040204" pitchFamily="34" charset="-128"/>
              </a:defRPr>
            </a:lvl1pPr>
          </a:lstStyle>
          <a:p>
            <a:fld id="{48430BC6-2AB1-4A2D-8852-615A61F233F0}" type="datetimeFigureOut">
              <a:rPr kumimoji="1" lang="ja-JP" altLang="en-US" smtClean="0"/>
              <a:pPr/>
              <a:t>2024/9/18</a:t>
            </a:fld>
            <a:endParaRPr kumimoji="1" lang="ja-JP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663" y="746125"/>
            <a:ext cx="6618287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41" tIns="45770" rIns="91541" bIns="45770" rtlCol="0" anchor="ctr"/>
          <a:lstStyle/>
          <a:p>
            <a:endParaRPr lang="ja-JP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1187"/>
            <a:ext cx="5444490" cy="4472702"/>
          </a:xfrm>
          <a:prstGeom prst="rect">
            <a:avLst/>
          </a:prstGeom>
        </p:spPr>
        <p:txBody>
          <a:bodyPr vert="horz" lIns="91541" tIns="45770" rIns="91541" bIns="45770" rtlCol="0"/>
          <a:lstStyle/>
          <a:p>
            <a:pPr lvl="0"/>
            <a:r>
              <a:rPr kumimoji="1" lang="en-US" altLang="ja-JP" dirty="0"/>
              <a:t>Click to edit Master text styles</a:t>
            </a:r>
          </a:p>
          <a:p>
            <a:pPr lvl="1"/>
            <a:r>
              <a:rPr kumimoji="1" lang="en-US" altLang="ja-JP" dirty="0"/>
              <a:t>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440649"/>
            <a:ext cx="2949099" cy="496967"/>
          </a:xfrm>
          <a:prstGeom prst="rect">
            <a:avLst/>
          </a:prstGeom>
        </p:spPr>
        <p:txBody>
          <a:bodyPr vert="horz" lIns="91541" tIns="45770" rIns="91541" bIns="45770" rtlCol="0" anchor="b"/>
          <a:lstStyle>
            <a:lvl1pPr algn="l">
              <a:defRPr sz="1200">
                <a:latin typeface="Meiryo" panose="020B0604030504040204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3" y="9440649"/>
            <a:ext cx="2949099" cy="496967"/>
          </a:xfrm>
          <a:prstGeom prst="rect">
            <a:avLst/>
          </a:prstGeom>
        </p:spPr>
        <p:txBody>
          <a:bodyPr vert="horz" lIns="91541" tIns="45770" rIns="91541" bIns="45770" rtlCol="0" anchor="b"/>
          <a:lstStyle>
            <a:lvl1pPr algn="r">
              <a:defRPr sz="1200">
                <a:latin typeface="Meiryo" panose="020B0604030504040204" pitchFamily="34" charset="-128"/>
              </a:defRPr>
            </a:lvl1pPr>
          </a:lstStyle>
          <a:p>
            <a:fld id="{D4C8EBDF-7095-4F87-A03E-6DA6CC40C35F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95709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08444" rtl="0" eaLnBrk="1" latinLnBrk="0" hangingPunct="1">
      <a:defRPr kumimoji="1" sz="1200" kern="1200">
        <a:solidFill>
          <a:schemeClr val="tx1"/>
        </a:solidFill>
        <a:latin typeface="Meiryo" panose="020B0604030504040204" pitchFamily="34" charset="-128"/>
        <a:ea typeface="+mn-ea"/>
        <a:cs typeface="+mn-cs"/>
      </a:defRPr>
    </a:lvl1pPr>
    <a:lvl2pPr marL="454224" algn="l" defTabSz="908444" rtl="0" eaLnBrk="1" latinLnBrk="0" hangingPunct="1">
      <a:defRPr kumimoji="1" sz="1200" kern="1200">
        <a:solidFill>
          <a:schemeClr val="tx1"/>
        </a:solidFill>
        <a:latin typeface="Meiryo" panose="020B0604030504040204" pitchFamily="34" charset="-128"/>
        <a:ea typeface="+mn-ea"/>
        <a:cs typeface="+mn-cs"/>
      </a:defRPr>
    </a:lvl2pPr>
    <a:lvl3pPr marL="908444" algn="l" defTabSz="908444" rtl="0" eaLnBrk="1" latinLnBrk="0" hangingPunct="1">
      <a:defRPr kumimoji="1" sz="1200" kern="1200">
        <a:solidFill>
          <a:schemeClr val="tx1"/>
        </a:solidFill>
        <a:latin typeface="Meiryo" panose="020B0604030504040204" pitchFamily="34" charset="-128"/>
        <a:ea typeface="+mn-ea"/>
        <a:cs typeface="+mn-cs"/>
      </a:defRPr>
    </a:lvl3pPr>
    <a:lvl4pPr marL="1362666" algn="l" defTabSz="908444" rtl="0" eaLnBrk="1" latinLnBrk="0" hangingPunct="1">
      <a:defRPr kumimoji="1" sz="1200" kern="1200">
        <a:solidFill>
          <a:schemeClr val="tx1"/>
        </a:solidFill>
        <a:latin typeface="Meiryo" panose="020B0604030504040204" pitchFamily="34" charset="-128"/>
        <a:ea typeface="+mn-ea"/>
        <a:cs typeface="+mn-cs"/>
      </a:defRPr>
    </a:lvl4pPr>
    <a:lvl5pPr marL="1816891" algn="l" defTabSz="908444" rtl="0" eaLnBrk="1" latinLnBrk="0" hangingPunct="1">
      <a:defRPr kumimoji="1" sz="1200" kern="1200">
        <a:solidFill>
          <a:schemeClr val="tx1"/>
        </a:solidFill>
        <a:latin typeface="Meiryo" panose="020B0604030504040204" pitchFamily="34" charset="-128"/>
        <a:ea typeface="+mn-ea"/>
        <a:cs typeface="+mn-cs"/>
      </a:defRPr>
    </a:lvl5pPr>
    <a:lvl6pPr marL="2271111" algn="l" defTabSz="908444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25333" algn="l" defTabSz="908444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179564" algn="l" defTabSz="908444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33785" algn="l" defTabSz="908444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GM,</a:t>
            </a:r>
            <a:r>
              <a:rPr lang="en-US" altLang="en-US" sz="800" baseline="0" dirty="0">
                <a:latin typeface="Arial" panose="020B0604020202020204" pitchFamily="34" charset="0"/>
                <a:cs typeface="Arial" panose="020B0604020202020204" pitchFamily="34" charset="0"/>
              </a:rPr>
              <a:t> everyone! My name’s.</a:t>
            </a:r>
          </a:p>
          <a:p>
            <a:r>
              <a:rPr lang="en-US" altLang="en-US" sz="800" baseline="0" dirty="0">
                <a:latin typeface="Arial" panose="020B0604020202020204" pitchFamily="34" charset="0"/>
                <a:cs typeface="Arial" panose="020B0604020202020204" pitchFamily="34" charset="0"/>
              </a:rPr>
              <a:t>On be half of QCD, I’d like to present about improvement report.</a:t>
            </a:r>
          </a:p>
          <a:p>
            <a:r>
              <a:rPr lang="en-US" altLang="en-US" sz="800" baseline="0" dirty="0">
                <a:latin typeface="Arial" panose="020B0604020202020204" pitchFamily="34" charset="0"/>
                <a:cs typeface="Arial" panose="020B0604020202020204" pitchFamily="34" charset="0"/>
              </a:rPr>
              <a:t>Totally, we have 10 ideas including quality</a:t>
            </a:r>
            <a:r>
              <a:rPr lang="vi-VN" altLang="en-US" sz="8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800" baseline="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en-US" sz="800" baseline="0" dirty="0">
                <a:latin typeface="Arial" panose="020B0604020202020204" pitchFamily="34" charset="0"/>
                <a:cs typeface="Arial" panose="020B0604020202020204" pitchFamily="34" charset="0"/>
              </a:rPr>
              <a:t> ideas, cost 1</a:t>
            </a:r>
            <a:r>
              <a:rPr lang="vi-VN" altLang="en-US" sz="8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800" baseline="0" dirty="0">
                <a:latin typeface="Arial" panose="020B0604020202020204" pitchFamily="34" charset="0"/>
                <a:cs typeface="Arial" panose="020B0604020202020204" pitchFamily="34" charset="0"/>
              </a:rPr>
              <a:t>idea, efficiency 4</a:t>
            </a:r>
            <a:r>
              <a:rPr lang="vi-VN" altLang="en-US" sz="8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800" baseline="0" dirty="0">
                <a:latin typeface="Arial" panose="020B0604020202020204" pitchFamily="34" charset="0"/>
                <a:cs typeface="Arial" panose="020B0604020202020204" pitchFamily="34" charset="0"/>
              </a:rPr>
              <a:t>ideas and 5S3T 1ideea </a:t>
            </a:r>
          </a:p>
          <a:p>
            <a:r>
              <a:rPr lang="en-US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altLang="en-US" sz="800" baseline="0" dirty="0">
                <a:latin typeface="Arial" panose="020B0604020202020204" pitchFamily="34" charset="0"/>
                <a:cs typeface="Arial" panose="020B0604020202020204" pitchFamily="34" charset="0"/>
              </a:rPr>
              <a:t> improvement, saved cost </a:t>
            </a:r>
            <a:r>
              <a:rPr lang="vi-VN" altLang="en-US" sz="800" baseline="0" dirty="0">
                <a:latin typeface="Arial" panose="020B0604020202020204" pitchFamily="34" charset="0"/>
                <a:cs typeface="Arial" panose="020B0604020202020204" pitchFamily="34" charset="0"/>
              </a:rPr>
              <a:t>more than </a:t>
            </a:r>
            <a:r>
              <a:rPr lang="en-GB" altLang="en-US" sz="800" baseline="0" dirty="0">
                <a:latin typeface="Arial" panose="020B0604020202020204" pitchFamily="34" charset="0"/>
                <a:cs typeface="Arial" panose="020B0604020202020204" pitchFamily="34" charset="0"/>
              </a:rPr>
              <a:t>86</a:t>
            </a:r>
            <a:r>
              <a:rPr lang="vi-VN" altLang="en-US" sz="800" baseline="0" dirty="0">
                <a:latin typeface="Arial" panose="020B0604020202020204" pitchFamily="34" charset="0"/>
                <a:cs typeface="Arial" panose="020B0604020202020204" pitchFamily="34" charset="0"/>
              </a:rPr>
              <a:t>K USD, 1.</a:t>
            </a:r>
            <a:r>
              <a:rPr lang="en-GB" altLang="en-US" sz="800" baseline="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vi-VN" altLang="en-US" sz="800" baseline="0" dirty="0">
                <a:latin typeface="Arial" panose="020B0604020202020204" pitchFamily="34" charset="0"/>
                <a:cs typeface="Arial" panose="020B0604020202020204" pitchFamily="34" charset="0"/>
              </a:rPr>
              <a:t>K hours</a:t>
            </a:r>
            <a:r>
              <a:rPr lang="en-US" altLang="en-US" sz="800" baseline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en-US" sz="800" baseline="0" dirty="0">
                <a:latin typeface="Arial" panose="020B0604020202020204" pitchFamily="34" charset="0"/>
                <a:cs typeface="Arial" panose="020B0604020202020204" pitchFamily="34" charset="0"/>
              </a:rPr>
              <a:t>Details for each idea will be shown more clearly on next pages.</a:t>
            </a:r>
          </a:p>
          <a:p>
            <a:endParaRPr lang="en-US" altLang="en-US" sz="6000" baseline="0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7CCB1C-491E-41B4-A7E1-18C85D20F616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anose="020B0600070205080204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30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7CCB1C-491E-41B4-A7E1-18C85D20F616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anose="020B0600070205080204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99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7CCB1C-491E-41B4-A7E1-18C85D20F616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anose="020B0600070205080204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778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8EBDF-7095-4F87-A03E-6DA6CC40C35F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6191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18287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C8EBDF-7095-4F87-A03E-6DA6CC40C35F}" type="slidenum">
              <a:rPr kumimoji="1" lang="ja-JP" altLang="en-US" smtClean="0">
                <a:solidFill>
                  <a:prstClr val="black"/>
                </a:solidFill>
              </a:rPr>
              <a:pPr/>
              <a:t>1</a:t>
            </a:fld>
            <a:endParaRPr kumimoji="1"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518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7CCB1C-491E-41B4-A7E1-18C85D20F616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anose="020B0600070205080204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3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18287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7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C8EBDF-7095-4F87-A03E-6DA6CC40C35F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ＭＳ Ｐゴシック" panose="020B0600070205080204" pitchFamily="34" charset="-128"/>
                <a:cs typeface="+mn-cs"/>
              </a:rPr>
              <a:pPr marL="0" marR="0" lvl="0" indent="0" algn="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0294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18287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C8EBDF-7095-4F87-A03E-6DA6CC40C35F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ＭＳ Ｐゴシック" panose="020B0600070205080204" pitchFamily="34" charset="-128"/>
                <a:cs typeface="+mn-cs"/>
              </a:rPr>
              <a:pPr marL="0" marR="0" lvl="0" indent="0" algn="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3036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18287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C8EBDF-7095-4F87-A03E-6DA6CC40C35F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ＭＳ Ｐゴシック" panose="020B0600070205080204" pitchFamily="34" charset="-128"/>
                <a:cs typeface="+mn-cs"/>
              </a:rPr>
              <a:pPr marL="0" marR="0" lvl="0" indent="0" algn="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995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18287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C8EBDF-7095-4F87-A03E-6DA6CC40C35F}" type="slidenum">
              <a:rPr kumimoji="1" lang="ja-JP" altLang="en-US" smtClean="0">
                <a:solidFill>
                  <a:prstClr val="black"/>
                </a:solidFill>
              </a:rPr>
              <a:pPr/>
              <a:t>6</a:t>
            </a:fld>
            <a:endParaRPr kumimoji="1"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428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18287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C8EBDF-7095-4F87-A03E-6DA6CC40C35F}" type="slidenum">
              <a:rPr kumimoji="1" lang="ja-JP" altLang="en-US" smtClean="0">
                <a:solidFill>
                  <a:prstClr val="black"/>
                </a:solidFill>
              </a:rPr>
              <a:pPr/>
              <a:t>7</a:t>
            </a:fld>
            <a:endParaRPr kumimoji="1"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989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70E0A-55C9-4234-9CB3-CF19375326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39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83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59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7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3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9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1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7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E1AC-4ABD-4EA3-B605-C303C9F40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18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E1AC-4ABD-4EA3-B605-C303C9F40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3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3C3D-B9C4-478D-A7F1-C8651241972B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1B9A-E2CB-4ED4-BC17-03E939314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2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188" tIns="45594" rIns="91188" bIns="45594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16"/>
            <a:ext cx="10972800" cy="4525963"/>
          </a:xfrm>
          <a:prstGeom prst="rect">
            <a:avLst/>
          </a:prstGeom>
        </p:spPr>
        <p:txBody>
          <a:bodyPr vert="horz" lIns="91188" tIns="45594" rIns="91188" bIns="4559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420"/>
            <a:ext cx="2844800" cy="365125"/>
          </a:xfrm>
          <a:prstGeom prst="rect">
            <a:avLst/>
          </a:prstGeom>
        </p:spPr>
        <p:txBody>
          <a:bodyPr vert="horz" lIns="91188" tIns="45594" rIns="91188" bIns="4559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420"/>
            <a:ext cx="3860800" cy="365125"/>
          </a:xfrm>
          <a:prstGeom prst="rect">
            <a:avLst/>
          </a:prstGeom>
        </p:spPr>
        <p:txBody>
          <a:bodyPr vert="horz" lIns="91188" tIns="45594" rIns="91188" bIns="4559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420"/>
            <a:ext cx="2844800" cy="365125"/>
          </a:xfrm>
          <a:prstGeom prst="rect">
            <a:avLst/>
          </a:prstGeom>
        </p:spPr>
        <p:txBody>
          <a:bodyPr vert="horz" lIns="91188" tIns="45594" rIns="91188" bIns="4559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</a:defRPr>
            </a:lvl1pPr>
          </a:lstStyle>
          <a:p>
            <a:fld id="{DB77E1AC-4ABD-4EA3-B605-C303C9F406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0" y="-3815"/>
            <a:ext cx="12192000" cy="461015"/>
          </a:xfrm>
          <a:prstGeom prst="rect">
            <a:avLst/>
          </a:prstGeom>
          <a:solidFill>
            <a:srgbClr val="333399"/>
          </a:solidFill>
          <a:ln>
            <a:noFill/>
          </a:ln>
        </p:spPr>
        <p:txBody>
          <a:bodyPr lIns="90790" tIns="45398" rIns="90790" bIns="45398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ja-JP" sz="2300" b="1" baseline="0" dirty="0">
                <a:solidFill>
                  <a:prstClr val="white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QCD Improvement Report</a:t>
            </a:r>
            <a:endParaRPr kumimoji="1" lang="en-US" altLang="ja-JP" sz="2300" b="1" dirty="0">
              <a:solidFill>
                <a:prstClr val="white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2" name="Slide Number Placeholder 1"/>
          <p:cNvSpPr txBox="1">
            <a:spLocks/>
          </p:cNvSpPr>
          <p:nvPr userDrawn="1"/>
        </p:nvSpPr>
        <p:spPr>
          <a:xfrm>
            <a:off x="10992983" y="67450"/>
            <a:ext cx="995892" cy="340591"/>
          </a:xfrm>
          <a:prstGeom prst="rect">
            <a:avLst/>
          </a:prstGeom>
          <a:ln cmpd="dbl">
            <a:solidFill>
              <a:schemeClr val="bg1"/>
            </a:solidFill>
          </a:ln>
        </p:spPr>
        <p:txBody>
          <a:bodyPr lIns="90917" tIns="45458" rIns="90917" bIns="45458" anchor="ctr"/>
          <a:lstStyle>
            <a:defPPr>
              <a:defRPr lang="en-US"/>
            </a:defPPr>
            <a:lvl1pPr marL="0" algn="l" defTabSz="90844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4224" algn="l" defTabSz="90844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8444" algn="l" defTabSz="90844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2666" algn="l" defTabSz="90844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6891" algn="l" defTabSz="90844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71111" algn="l" defTabSz="90844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5333" algn="l" defTabSz="90844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9564" algn="l" defTabSz="90844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3785" algn="l" defTabSz="90844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A20C38-4119-4103-9E13-C3CCCA423C53}" type="slidenum">
              <a:rPr lang="vi-VN" sz="1200" b="1" smtClean="0">
                <a:solidFill>
                  <a:schemeClr val="bg1"/>
                </a:solidFill>
                <a:latin typeface="Arial Unicode MS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pPr algn="ctr"/>
              <a:t>‹#›</a:t>
            </a:fld>
            <a:r>
              <a:rPr lang="en-US" sz="1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/10</a:t>
            </a:r>
            <a:endParaRPr lang="vi-VN" sz="1200" b="1" dirty="0">
              <a:solidFill>
                <a:schemeClr val="bg1"/>
              </a:solidFill>
              <a:latin typeface="Arial Unicode MS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2301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</p:sldLayoutIdLst>
  <p:hf sldNum="0" hdr="0" ftr="0" dt="0"/>
  <p:txStyles>
    <p:titleStyle>
      <a:lvl1pPr algn="ctr" defTabSz="91187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eiryo" panose="020B0604030504040204" pitchFamily="34" charset="-128"/>
          <a:ea typeface="+mj-ea"/>
          <a:cs typeface="+mj-cs"/>
        </a:defRPr>
      </a:lvl1pPr>
    </p:titleStyle>
    <p:bodyStyle>
      <a:lvl1pPr marL="341952" indent="-341952" algn="l" defTabSz="91187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Meiryo" panose="020B0604030504040204" pitchFamily="34" charset="-128"/>
          <a:ea typeface="+mn-ea"/>
          <a:cs typeface="+mn-cs"/>
        </a:defRPr>
      </a:lvl1pPr>
      <a:lvl2pPr marL="740894" indent="-284960" algn="l" defTabSz="91187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Meiryo" panose="020B0604030504040204" pitchFamily="34" charset="-128"/>
          <a:ea typeface="+mn-ea"/>
          <a:cs typeface="+mn-cs"/>
        </a:defRPr>
      </a:lvl2pPr>
      <a:lvl3pPr marL="1139842" indent="-227968" algn="l" defTabSz="91187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Meiryo" panose="020B0604030504040204" pitchFamily="34" charset="-128"/>
          <a:ea typeface="+mn-ea"/>
          <a:cs typeface="+mn-cs"/>
        </a:defRPr>
      </a:lvl3pPr>
      <a:lvl4pPr marL="1595776" indent="-227968" algn="l" defTabSz="91187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eiryo" panose="020B0604030504040204" pitchFamily="34" charset="-128"/>
          <a:ea typeface="+mn-ea"/>
          <a:cs typeface="+mn-cs"/>
        </a:defRPr>
      </a:lvl4pPr>
      <a:lvl5pPr marL="2051714" indent="-227968" algn="l" defTabSz="91187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eiryo" panose="020B0604030504040204" pitchFamily="34" charset="-128"/>
          <a:ea typeface="+mn-ea"/>
          <a:cs typeface="+mn-cs"/>
        </a:defRPr>
      </a:lvl5pPr>
      <a:lvl6pPr marL="2507649" indent="-227968" algn="l" defTabSz="91187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3588" indent="-227968" algn="l" defTabSz="91187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9523" indent="-227968" algn="l" defTabSz="91187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5456" indent="-227968" algn="l" defTabSz="91187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18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37" algn="l" defTabSz="9118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71" algn="l" defTabSz="9118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807" algn="l" defTabSz="9118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745" algn="l" defTabSz="9118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79" algn="l" defTabSz="9118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615" algn="l" defTabSz="9118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557" algn="l" defTabSz="9118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489" algn="l" defTabSz="9118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3.wdp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microsoft.com/office/2007/relationships/hdphoto" Target="../media/hdphoto1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7.jpeg"/><Relationship Id="rId17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16.jpeg"/><Relationship Id="rId5" Type="http://schemas.openxmlformats.org/officeDocument/2006/relationships/image" Target="../media/image12.png"/><Relationship Id="rId15" Type="http://schemas.microsoft.com/office/2007/relationships/hdphoto" Target="../media/hdphoto5.wdp"/><Relationship Id="rId10" Type="http://schemas.openxmlformats.org/officeDocument/2006/relationships/image" Target="../media/image15.jpeg"/><Relationship Id="rId19" Type="http://schemas.microsoft.com/office/2007/relationships/hdphoto" Target="../media/hdphoto6.wdp"/><Relationship Id="rId4" Type="http://schemas.microsoft.com/office/2007/relationships/hdphoto" Target="../media/hdphoto2.wdp"/><Relationship Id="rId9" Type="http://schemas.openxmlformats.org/officeDocument/2006/relationships/image" Target="../media/image14.jpe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microsoft.com/office/2007/relationships/hdphoto" Target="../media/hdphoto9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5" Type="http://schemas.openxmlformats.org/officeDocument/2006/relationships/image" Target="../media/image31.png"/><Relationship Id="rId10" Type="http://schemas.openxmlformats.org/officeDocument/2006/relationships/image" Target="../media/image28.png"/><Relationship Id="rId4" Type="http://schemas.microsoft.com/office/2007/relationships/hdphoto" Target="../media/hdphoto7.wdp"/><Relationship Id="rId9" Type="http://schemas.openxmlformats.org/officeDocument/2006/relationships/image" Target="../media/image27.png"/><Relationship Id="rId14" Type="http://schemas.microsoft.com/office/2007/relationships/hdphoto" Target="../media/hdphoto10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package" Target="../embeddings/Microsoft_Excel_Worksheet.xlsx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microsoft.com/office/2007/relationships/hdphoto" Target="../media/hdphoto11.wdp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notesSlide" Target="../notesSlides/notesSlide9.xml"/><Relationship Id="rId7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4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304800" y="523505"/>
            <a:ext cx="11658600" cy="2133599"/>
          </a:xfrm>
          <a:prstGeom prst="rect">
            <a:avLst/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2700000" scaled="1"/>
          </a:gradFill>
          <a:ln w="254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  <p:txBody>
          <a:bodyPr wrap="none" lIns="91427" tIns="45714" rIns="91427" bIns="45714" anchor="ctr"/>
          <a:lstStyle>
            <a:lvl1pPr marL="342900" indent="-342900" defTabSz="91281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marR="0" lvl="0" indent="-342900" algn="l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rPr>
              <a:t>Total Save Cost		:   21.4k</a:t>
            </a: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rPr>
              <a:t>USD / Year</a:t>
            </a:r>
          </a:p>
          <a:p>
            <a:pPr marL="342900" marR="0" lvl="0" indent="-342900" algn="l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rPr>
              <a:t>Total Save Time          :    15,868</a:t>
            </a: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rPr>
              <a:t>Hours / Year</a:t>
            </a:r>
          </a:p>
        </p:txBody>
      </p:sp>
      <p:sp>
        <p:nvSpPr>
          <p:cNvPr id="37" name="Rectangle 8"/>
          <p:cNvSpPr>
            <a:spLocks noChangeArrowheads="1"/>
          </p:cNvSpPr>
          <p:nvPr/>
        </p:nvSpPr>
        <p:spPr bwMode="auto">
          <a:xfrm>
            <a:off x="304800" y="2743200"/>
            <a:ext cx="11658600" cy="3962400"/>
          </a:xfrm>
          <a:prstGeom prst="rect">
            <a:avLst/>
          </a:prstGeom>
          <a:gradFill rotWithShape="1">
            <a:gsLst>
              <a:gs pos="0">
                <a:srgbClr val="CCFFFF"/>
              </a:gs>
              <a:gs pos="50000">
                <a:schemeClr val="bg1"/>
              </a:gs>
              <a:gs pos="100000">
                <a:srgbClr val="CCFFFF"/>
              </a:gs>
            </a:gsLst>
            <a:lin ang="5400000" scaled="1"/>
          </a:gradFill>
          <a:ln w="2857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dist="63500" dir="3187806" algn="ctr" rotWithShape="0">
              <a:srgbClr val="3333CC"/>
            </a:outerShdw>
          </a:effectLst>
        </p:spPr>
        <p:txBody>
          <a:bodyPr wrap="none" lIns="91427" tIns="45714" rIns="91427" bIns="45714" anchor="ctr"/>
          <a:lstStyle>
            <a:lvl1pPr defTabSz="91281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571500" marR="0" lvl="0" indent="-571500" algn="l" defTabSz="912813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1" lang="en-US" altLang="ja-JP" sz="3200" b="1" i="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rPr>
              <a:t>Total           :   10 ideas</a:t>
            </a:r>
            <a:endParaRPr kumimoji="1" lang="en-US" altLang="ja-JP" sz="2400" b="1" i="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457200" marR="0" lvl="0" indent="-457200" algn="l" defTabSz="91281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rPr>
              <a:t>Quality	            :      1 ideas    ( Slide: 1  )</a:t>
            </a:r>
          </a:p>
          <a:p>
            <a:pPr marL="457200" marR="0" lvl="0" indent="-457200" algn="l" defTabSz="91281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rPr>
              <a:t>Cost       	   :      2 ideas    ( Slide: 2 ~ 3 )</a:t>
            </a:r>
          </a:p>
          <a:p>
            <a:pPr marL="457200" indent="-457200" eaLnBrk="1" hangingPunct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rPr>
              <a:t>Efficiency    	   :      6 ideas    ( Slide: 4 ~ 9 )</a:t>
            </a:r>
          </a:p>
          <a:p>
            <a:pPr marL="457200" marR="0" lvl="0" indent="-457200" algn="l" defTabSz="91281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ja-JP" sz="2400" b="1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Safety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rPr>
              <a:t>               :      1 idea      ( Slide: 10 )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39055" y="39376"/>
            <a:ext cx="1328739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Mon.2024</a:t>
            </a:r>
          </a:p>
        </p:txBody>
      </p:sp>
    </p:spTree>
    <p:extLst>
      <p:ext uri="{BB962C8B-B14F-4D97-AF65-F5344CB8AC3E}">
        <p14:creationId xmlns:p14="http://schemas.microsoft.com/office/powerpoint/2010/main" val="39810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AutoShape 3"/>
          <p:cNvSpPr>
            <a:spLocks noChangeArrowheads="1"/>
          </p:cNvSpPr>
          <p:nvPr/>
        </p:nvSpPr>
        <p:spPr bwMode="auto">
          <a:xfrm>
            <a:off x="6094111" y="1225550"/>
            <a:ext cx="5991347" cy="4338196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 sz="160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367621" name="Text Box 5"/>
          <p:cNvSpPr txBox="1">
            <a:spLocks noChangeArrowheads="1"/>
          </p:cNvSpPr>
          <p:nvPr/>
        </p:nvSpPr>
        <p:spPr bwMode="auto">
          <a:xfrm>
            <a:off x="8240000" y="1012373"/>
            <a:ext cx="1754608" cy="369332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1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After</a:t>
            </a:r>
            <a:r>
              <a:rPr kumimoji="1" lang="en-US" altLang="ja-JP" sz="18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endParaRPr kumimoji="1" lang="en-US" altLang="ja-JP" sz="1800" b="1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0247" name="AutoShape 2"/>
          <p:cNvSpPr>
            <a:spLocks noChangeArrowheads="1"/>
          </p:cNvSpPr>
          <p:nvPr/>
        </p:nvSpPr>
        <p:spPr bwMode="auto">
          <a:xfrm>
            <a:off x="106542" y="1225550"/>
            <a:ext cx="5894589" cy="4338196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 sz="160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248" name="Text Box 4"/>
          <p:cNvSpPr txBox="1">
            <a:spLocks noChangeArrowheads="1"/>
          </p:cNvSpPr>
          <p:nvPr/>
        </p:nvSpPr>
        <p:spPr bwMode="auto">
          <a:xfrm>
            <a:off x="2202965" y="990600"/>
            <a:ext cx="1738582" cy="36933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18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◆Before</a:t>
            </a:r>
          </a:p>
        </p:txBody>
      </p:sp>
      <p:sp>
        <p:nvSpPr>
          <p:cNvPr id="38" name="AutoShape 6"/>
          <p:cNvSpPr>
            <a:spLocks noChangeArrowheads="1"/>
          </p:cNvSpPr>
          <p:nvPr/>
        </p:nvSpPr>
        <p:spPr bwMode="auto">
          <a:xfrm>
            <a:off x="106542" y="5634102"/>
            <a:ext cx="5894589" cy="1176181"/>
          </a:xfrm>
          <a:prstGeom prst="roundRect">
            <a:avLst>
              <a:gd name="adj" fmla="val 11546"/>
            </a:avLst>
          </a:prstGeom>
          <a:solidFill>
            <a:srgbClr val="FFFFCC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/>
          <a:p>
            <a:pPr marL="228600" indent="-228600"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SCV full function check:</a:t>
            </a:r>
            <a:endParaRPr lang="en-US" sz="1200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Total lead time : 540 mins / pcs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Loss time : 540*2pcs ~ 18H / Day ~432H/ Month ~5184H / Year  </a:t>
            </a:r>
          </a:p>
        </p:txBody>
      </p:sp>
      <p:sp>
        <p:nvSpPr>
          <p:cNvPr id="41" name="AutoShape 6"/>
          <p:cNvSpPr>
            <a:spLocks noChangeArrowheads="1"/>
          </p:cNvSpPr>
          <p:nvPr/>
        </p:nvSpPr>
        <p:spPr bwMode="auto">
          <a:xfrm>
            <a:off x="6094111" y="5631142"/>
            <a:ext cx="6012392" cy="1179141"/>
          </a:xfrm>
          <a:prstGeom prst="roundRect">
            <a:avLst>
              <a:gd name="adj" fmla="val 10932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n-US" sz="1200" b="1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Reduce redundant inspection items</a:t>
            </a:r>
            <a:endParaRPr lang="en-GB" sz="1200" b="1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Total reduction after change order of checking item : 50mins/pcs 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Using time : 490mins*2pcs ~ 16.3H / Day ~392H/ Month ~4704H / Year  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 time: 5184 – 4704 = 480H/year </a:t>
            </a:r>
            <a:r>
              <a: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Symbol" panose="05050102010706020507" pitchFamily="18" charset="2"/>
              </a:rPr>
              <a:t> 0.3pax)</a:t>
            </a:r>
            <a:endParaRPr lang="en-US" sz="1400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  <a:p>
            <a:endParaRPr lang="en-US" sz="1200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BA93A35-A764-49BA-B71B-E4A5B823ECF3}"/>
              </a:ext>
            </a:extLst>
          </p:cNvPr>
          <p:cNvSpPr txBox="1"/>
          <p:nvPr/>
        </p:nvSpPr>
        <p:spPr>
          <a:xfrm>
            <a:off x="179432" y="1203185"/>
            <a:ext cx="3680673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n-US" sz="12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Order of Convection/Grill inspection</a:t>
            </a:r>
            <a:endParaRPr lang="en-GB" sz="12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79432" y="4987615"/>
            <a:ext cx="5739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Preheating: Make Oven temperature reaches 280 degree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Cooling     : Make oven temperature reaches room temperature </a:t>
            </a:r>
            <a:endParaRPr lang="en-GB" sz="1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186857" y="4984561"/>
            <a:ext cx="586089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Change inspection order and reduce step ③- ( Cooling product )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 time </a:t>
            </a:r>
            <a:r>
              <a:rPr lang="en-US" sz="1200" dirty="0">
                <a:solidFill>
                  <a:srgbClr val="3333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Preheating &amp; make product cooling </a:t>
            </a:r>
            <a:endParaRPr lang="en-GB" sz="1200" dirty="0">
              <a:solidFill>
                <a:srgbClr val="3333FF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152884" y="1416032"/>
            <a:ext cx="5860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Re-arrange testing order to reduce redundant inspection items</a:t>
            </a:r>
            <a:endParaRPr lang="en-GB" sz="1200" b="1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3" name="AutoShape 6">
            <a:extLst>
              <a:ext uri="{FF2B5EF4-FFF2-40B4-BE49-F238E27FC236}">
                <a16:creationId xmlns:a16="http://schemas.microsoft.com/office/drawing/2014/main" id="{956DED39-7683-4C36-8C6E-BD48CFC0D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7227" y="508300"/>
            <a:ext cx="2732473" cy="403627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PIC: Vu Thu Ha</a:t>
            </a:r>
          </a:p>
        </p:txBody>
      </p:sp>
      <p:sp>
        <p:nvSpPr>
          <p:cNvPr id="56" name="AutoShape 6">
            <a:extLst>
              <a:ext uri="{FF2B5EF4-FFF2-40B4-BE49-F238E27FC236}">
                <a16:creationId xmlns:a16="http://schemas.microsoft.com/office/drawing/2014/main" id="{24AD8327-C185-4111-ADB4-909C625D9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1855" y="508301"/>
            <a:ext cx="2415147" cy="39447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0" algn="ctr" defTabSz="914400" eaLnBrk="1" hangingPunct="1"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Date: </a:t>
            </a:r>
            <a:r>
              <a:rPr kumimoji="1" lang="en-US" altLang="ja-JP" sz="1400" b="1" noProof="0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Mar</a:t>
            </a:r>
            <a:r>
              <a:rPr kumimoji="1" lang="en-US" altLang="ja-JP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/2024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endParaRPr kumimoji="0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57" name="AutoShape 6">
            <a:extLst>
              <a:ext uri="{FF2B5EF4-FFF2-40B4-BE49-F238E27FC236}">
                <a16:creationId xmlns:a16="http://schemas.microsoft.com/office/drawing/2014/main" id="{8F6442CA-71E5-4C37-B92B-340703CC3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231" y="503024"/>
            <a:ext cx="2246278" cy="411376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Expn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:  </a:t>
            </a:r>
            <a:r>
              <a:rPr kumimoji="1" lang="en-US" altLang="ja-JP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0</a:t>
            </a:r>
            <a:r>
              <a:rPr kumimoji="1" lang="vi-VN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USD</a:t>
            </a:r>
          </a:p>
        </p:txBody>
      </p:sp>
      <p:sp>
        <p:nvSpPr>
          <p:cNvPr id="68" name="AutoShape 6">
            <a:extLst>
              <a:ext uri="{FF2B5EF4-FFF2-40B4-BE49-F238E27FC236}">
                <a16:creationId xmlns:a16="http://schemas.microsoft.com/office/drawing/2014/main" id="{24BCB2E0-BD3D-44B2-8632-6C6279288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864" y="502666"/>
            <a:ext cx="2246278" cy="409261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Section : OQC-M</a:t>
            </a:r>
            <a:r>
              <a:rPr kumimoji="1" lang="en-US" altLang="ja-JP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W</a:t>
            </a:r>
            <a:endParaRPr kumimoji="0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73" name="Rounded Rectangle 53">
            <a:extLst>
              <a:ext uri="{FF2B5EF4-FFF2-40B4-BE49-F238E27FC236}">
                <a16:creationId xmlns:a16="http://schemas.microsoft.com/office/drawing/2014/main" id="{55E71F73-B577-492A-AAD4-E444A58DBBC0}"/>
              </a:ext>
            </a:extLst>
          </p:cNvPr>
          <p:cNvSpPr/>
          <p:nvPr/>
        </p:nvSpPr>
        <p:spPr>
          <a:xfrm>
            <a:off x="10258196" y="502487"/>
            <a:ext cx="1858298" cy="40292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Done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28DD2F-EA08-4174-A2BE-08D5043A36E8}"/>
              </a:ext>
            </a:extLst>
          </p:cNvPr>
          <p:cNvSpPr/>
          <p:nvPr/>
        </p:nvSpPr>
        <p:spPr>
          <a:xfrm>
            <a:off x="10922356" y="2943774"/>
            <a:ext cx="1072917" cy="62104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/>
          <a:scene3d>
            <a:camera prst="orthographicFront"/>
            <a:lightRig rig="threePt" dir="t"/>
          </a:scene3d>
          <a:sp3d>
            <a:bevelT w="381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Total reduce time: 50mins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773ABC-3DB4-4B85-B9DC-10FE87233E05}"/>
              </a:ext>
            </a:extLst>
          </p:cNvPr>
          <p:cNvGrpSpPr/>
          <p:nvPr/>
        </p:nvGrpSpPr>
        <p:grpSpPr>
          <a:xfrm>
            <a:off x="6066370" y="1675756"/>
            <a:ext cx="4545535" cy="3250276"/>
            <a:chOff x="6091165" y="1675756"/>
            <a:chExt cx="4636900" cy="32502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8C9E1F4-6960-4E16-A795-F7162701D062}"/>
                </a:ext>
              </a:extLst>
            </p:cNvPr>
            <p:cNvGrpSpPr/>
            <p:nvPr/>
          </p:nvGrpSpPr>
          <p:grpSpPr>
            <a:xfrm>
              <a:off x="6091165" y="1675756"/>
              <a:ext cx="3599644" cy="3250276"/>
              <a:chOff x="6180516" y="1675756"/>
              <a:chExt cx="3671998" cy="325027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F3887F5-2E89-4A30-BAA8-DD0A11553FAF}"/>
                  </a:ext>
                </a:extLst>
              </p:cNvPr>
              <p:cNvGrpSpPr/>
              <p:nvPr/>
            </p:nvGrpSpPr>
            <p:grpSpPr>
              <a:xfrm>
                <a:off x="6180516" y="1675756"/>
                <a:ext cx="3630371" cy="3250276"/>
                <a:chOff x="6934000" y="1756491"/>
                <a:chExt cx="3630371" cy="3250276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C908CC3A-54AB-46EE-9F8C-02A6091B0715}"/>
                    </a:ext>
                  </a:extLst>
                </p:cNvPr>
                <p:cNvCxnSpPr/>
                <p:nvPr/>
              </p:nvCxnSpPr>
              <p:spPr>
                <a:xfrm flipH="1">
                  <a:off x="8928913" y="2310597"/>
                  <a:ext cx="0" cy="229649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883CA185-EAFE-4904-B171-51C516E8033D}"/>
                    </a:ext>
                  </a:extLst>
                </p:cNvPr>
                <p:cNvSpPr/>
                <p:nvPr/>
              </p:nvSpPr>
              <p:spPr>
                <a:xfrm>
                  <a:off x="7401450" y="1756491"/>
                  <a:ext cx="3156756" cy="343666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u="sng" dirty="0">
                      <a:solidFill>
                        <a:schemeClr val="tx1"/>
                      </a:solidFill>
                      <a:latin typeface="Meiryo UI" panose="020B0604030504040204" pitchFamily="34" charset="-128"/>
                      <a:ea typeface="Meiryo UI" panose="020B0604030504040204" pitchFamily="34" charset="-128"/>
                      <a:cs typeface="Arial" panose="020B0604020202020204" pitchFamily="34" charset="0"/>
                    </a:rPr>
                    <a:t>OQC Inspection order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E983131C-A11F-4AB3-A1B2-2E3AF56501FB}"/>
                    </a:ext>
                  </a:extLst>
                </p:cNvPr>
                <p:cNvSpPr/>
                <p:nvPr/>
              </p:nvSpPr>
              <p:spPr>
                <a:xfrm>
                  <a:off x="7401450" y="2186744"/>
                  <a:ext cx="3156756" cy="320474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Meiryo UI" panose="020B0604030504040204" pitchFamily="34" charset="-128"/>
                      <a:ea typeface="Meiryo UI" panose="020B0604030504040204" pitchFamily="34" charset="-128"/>
                      <a:cs typeface="Arial" panose="020B0604020202020204" pitchFamily="34" charset="0"/>
                    </a:rPr>
                    <a:t>Aging </a:t>
                  </a:r>
                  <a:r>
                    <a:rPr lang="en-US" sz="1200" dirty="0">
                      <a:solidFill>
                        <a:schemeClr val="tx1"/>
                      </a:solidFill>
                      <a:latin typeface="Meiryo UI" panose="020B0604030504040204" pitchFamily="34" charset="-128"/>
                      <a:ea typeface="Meiryo UI" panose="020B0604030504040204" pitchFamily="34" charset="-128"/>
                      <a:cs typeface="Arial" panose="020B0604020202020204" pitchFamily="34" charset="0"/>
                      <a:sym typeface="Wingdings" panose="05000000000000000000" pitchFamily="2" charset="2"/>
                    </a:rPr>
                    <a:t> </a:t>
                  </a:r>
                  <a:r>
                    <a:rPr lang="en-US" sz="1200" dirty="0">
                      <a:solidFill>
                        <a:schemeClr val="tx1"/>
                      </a:solidFill>
                      <a:latin typeface="Meiryo UI" panose="020B0604030504040204" pitchFamily="34" charset="-128"/>
                      <a:ea typeface="Meiryo UI" panose="020B0604030504040204" pitchFamily="34" charset="-128"/>
                      <a:cs typeface="Arial" panose="020B0604020202020204" pitchFamily="34" charset="0"/>
                    </a:rPr>
                    <a:t>Convection test</a:t>
                  </a: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AA390AEF-8188-4094-B1F3-3F022A1FE17F}"/>
                    </a:ext>
                  </a:extLst>
                </p:cNvPr>
                <p:cNvSpPr/>
                <p:nvPr/>
              </p:nvSpPr>
              <p:spPr>
                <a:xfrm>
                  <a:off x="7401450" y="4631206"/>
                  <a:ext cx="3156756" cy="320474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Meiryo UI" panose="020B0604030504040204" pitchFamily="34" charset="-128"/>
                      <a:ea typeface="Meiryo UI" panose="020B0604030504040204" pitchFamily="34" charset="-128"/>
                      <a:cs typeface="Arial" panose="020B0604020202020204" pitchFamily="34" charset="0"/>
                    </a:rPr>
                    <a:t>Test Grill / Convection</a:t>
                  </a: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A6AB4305-D6EB-4E65-B901-61C733D9A62D}"/>
                    </a:ext>
                  </a:extLst>
                </p:cNvPr>
                <p:cNvSpPr/>
                <p:nvPr/>
              </p:nvSpPr>
              <p:spPr>
                <a:xfrm>
                  <a:off x="7401450" y="2618059"/>
                  <a:ext cx="3156756" cy="461946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rgbClr val="FF0000"/>
                      </a:solidFill>
                      <a:latin typeface="Meiryo UI" panose="020B0604030504040204" pitchFamily="34" charset="-128"/>
                      <a:ea typeface="Meiryo UI" panose="020B0604030504040204" pitchFamily="34" charset="-128"/>
                      <a:cs typeface="Arial" panose="020B0604020202020204" pitchFamily="34" charset="0"/>
                    </a:rPr>
                    <a:t>Preheating </a:t>
                  </a:r>
                  <a:r>
                    <a:rPr lang="en-US" sz="1200" dirty="0">
                      <a:solidFill>
                        <a:schemeClr val="tx1"/>
                      </a:solidFill>
                      <a:latin typeface="Meiryo UI" panose="020B0604030504040204" pitchFamily="34" charset="-128"/>
                      <a:ea typeface="Meiryo UI" panose="020B0604030504040204" pitchFamily="34" charset="-128"/>
                      <a:cs typeface="Arial" panose="020B0604020202020204" pitchFamily="34" charset="0"/>
                      <a:sym typeface="Wingdings" panose="05000000000000000000" pitchFamily="2" charset="2"/>
                    </a:rPr>
                    <a:t> </a:t>
                  </a:r>
                  <a:r>
                    <a:rPr lang="en-US" sz="1200" dirty="0">
                      <a:solidFill>
                        <a:schemeClr val="tx1"/>
                      </a:solidFill>
                      <a:latin typeface="Meiryo UI" panose="020B0604030504040204" pitchFamily="34" charset="-128"/>
                      <a:ea typeface="Meiryo UI" panose="020B0604030504040204" pitchFamily="34" charset="-128"/>
                      <a:cs typeface="Arial" panose="020B0604020202020204" pitchFamily="34" charset="0"/>
                    </a:rPr>
                    <a:t>Input current max test</a:t>
                  </a: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5D7067AC-5FEE-4325-A8FE-AFE3329A1CFC}"/>
                    </a:ext>
                  </a:extLst>
                </p:cNvPr>
                <p:cNvSpPr/>
                <p:nvPr/>
              </p:nvSpPr>
              <p:spPr>
                <a:xfrm>
                  <a:off x="7407615" y="4118299"/>
                  <a:ext cx="3156756" cy="3204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Meiryo UI" panose="020B0604030504040204" pitchFamily="34" charset="-128"/>
                      <a:ea typeface="Meiryo UI" panose="020B0604030504040204" pitchFamily="34" charset="-128"/>
                      <a:cs typeface="Arial" panose="020B0604020202020204" pitchFamily="34" charset="0"/>
                    </a:rPr>
                    <a:t>Product cooling</a:t>
                  </a: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71263B3-8C92-4696-9037-2095A6253823}"/>
                    </a:ext>
                  </a:extLst>
                </p:cNvPr>
                <p:cNvSpPr/>
                <p:nvPr/>
              </p:nvSpPr>
              <p:spPr>
                <a:xfrm>
                  <a:off x="6937596" y="2174668"/>
                  <a:ext cx="581526" cy="3654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  <a:latin typeface="Meiryo UI" panose="020B0604030504040204" pitchFamily="34" charset="-128"/>
                      <a:ea typeface="Meiryo UI" panose="020B0604030504040204" pitchFamily="34" charset="-128"/>
                      <a:cs typeface="Arial" panose="020B0604020202020204" pitchFamily="34" charset="0"/>
                    </a:rPr>
                    <a:t>①</a:t>
                  </a: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87F04564-6807-4C4B-8512-C7B1B8B359C3}"/>
                    </a:ext>
                  </a:extLst>
                </p:cNvPr>
                <p:cNvSpPr/>
                <p:nvPr/>
              </p:nvSpPr>
              <p:spPr>
                <a:xfrm>
                  <a:off x="6934000" y="4641363"/>
                  <a:ext cx="581526" cy="3654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  <a:latin typeface="Meiryo UI" panose="020B0604030504040204" pitchFamily="34" charset="-128"/>
                      <a:ea typeface="Meiryo UI" panose="020B0604030504040204" pitchFamily="34" charset="-128"/>
                      <a:cs typeface="Arial" panose="020B0604020202020204" pitchFamily="34" charset="0"/>
                    </a:rPr>
                    <a:t>②</a:t>
                  </a: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1D09721-D0B1-4528-A5E5-1E4FFB2D7398}"/>
                    </a:ext>
                  </a:extLst>
                </p:cNvPr>
                <p:cNvSpPr/>
                <p:nvPr/>
              </p:nvSpPr>
              <p:spPr>
                <a:xfrm>
                  <a:off x="6940903" y="3633222"/>
                  <a:ext cx="581526" cy="3654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  <a:latin typeface="Meiryo UI" panose="020B0604030504040204" pitchFamily="34" charset="-128"/>
                      <a:ea typeface="Meiryo UI" panose="020B0604030504040204" pitchFamily="34" charset="-128"/>
                      <a:cs typeface="Arial" panose="020B0604020202020204" pitchFamily="34" charset="0"/>
                    </a:rPr>
                    <a:t>④</a:t>
                  </a: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97EDEFA5-E69C-4E44-B29E-4A19255C7D68}"/>
                    </a:ext>
                  </a:extLst>
                </p:cNvPr>
                <p:cNvSpPr/>
                <p:nvPr/>
              </p:nvSpPr>
              <p:spPr>
                <a:xfrm>
                  <a:off x="6950677" y="4098645"/>
                  <a:ext cx="581526" cy="3654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  <a:latin typeface="Meiryo UI" panose="020B0604030504040204" pitchFamily="34" charset="-128"/>
                      <a:ea typeface="Meiryo UI" panose="020B0604030504040204" pitchFamily="34" charset="-128"/>
                      <a:cs typeface="Arial" panose="020B0604020202020204" pitchFamily="34" charset="0"/>
                    </a:rPr>
                    <a:t>⑤</a:t>
                  </a: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83E9AAF8-5E0E-4B49-A542-BD0B9C74DFCC}"/>
                    </a:ext>
                  </a:extLst>
                </p:cNvPr>
                <p:cNvSpPr/>
                <p:nvPr/>
              </p:nvSpPr>
              <p:spPr>
                <a:xfrm>
                  <a:off x="6934000" y="2646558"/>
                  <a:ext cx="581526" cy="3654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  <a:latin typeface="Meiryo UI" panose="020B0604030504040204" pitchFamily="34" charset="-128"/>
                      <a:ea typeface="Meiryo UI" panose="020B0604030504040204" pitchFamily="34" charset="-128"/>
                      <a:cs typeface="Arial" panose="020B0604020202020204" pitchFamily="34" charset="0"/>
                    </a:rPr>
                    <a:t>⑥</a:t>
                  </a: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9D2FFA8-93DC-4842-8324-F9EBF92D4B8F}"/>
                    </a:ext>
                  </a:extLst>
                </p:cNvPr>
                <p:cNvSpPr/>
                <p:nvPr/>
              </p:nvSpPr>
              <p:spPr>
                <a:xfrm>
                  <a:off x="7407615" y="3636437"/>
                  <a:ext cx="3156756" cy="320474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rgbClr val="FF0000"/>
                      </a:solidFill>
                      <a:latin typeface="Meiryo UI" panose="020B0604030504040204" pitchFamily="34" charset="-128"/>
                      <a:ea typeface="Meiryo UI" panose="020B0604030504040204" pitchFamily="34" charset="-128"/>
                      <a:cs typeface="Arial" panose="020B0604020202020204" pitchFamily="34" charset="0"/>
                    </a:rPr>
                    <a:t>Preheating </a:t>
                  </a:r>
                  <a:r>
                    <a:rPr lang="en-US" sz="1200" dirty="0">
                      <a:solidFill>
                        <a:schemeClr val="tx1"/>
                      </a:solidFill>
                      <a:latin typeface="Meiryo UI" panose="020B0604030504040204" pitchFamily="34" charset="-128"/>
                      <a:ea typeface="Meiryo UI" panose="020B0604030504040204" pitchFamily="34" charset="-128"/>
                      <a:cs typeface="Arial" panose="020B0604020202020204" pitchFamily="34" charset="0"/>
                      <a:sym typeface="Wingdings" panose="05000000000000000000" pitchFamily="2" charset="2"/>
                    </a:rPr>
                    <a:t></a:t>
                  </a:r>
                  <a:r>
                    <a:rPr lang="en-US" sz="1200" dirty="0">
                      <a:solidFill>
                        <a:srgbClr val="FF0000"/>
                      </a:solidFill>
                      <a:latin typeface="Meiryo UI" panose="020B0604030504040204" pitchFamily="34" charset="-128"/>
                      <a:ea typeface="Meiryo UI" panose="020B0604030504040204" pitchFamily="34" charset="-128"/>
                      <a:cs typeface="Arial" panose="020B0604020202020204" pitchFamily="34" charset="0"/>
                      <a:sym typeface="Wingdings" panose="05000000000000000000" pitchFamily="2" charset="2"/>
                    </a:rPr>
                    <a:t> </a:t>
                  </a:r>
                  <a:r>
                    <a:rPr lang="en-US" sz="1200" dirty="0">
                      <a:solidFill>
                        <a:schemeClr val="tx1"/>
                      </a:solidFill>
                      <a:latin typeface="Meiryo UI" panose="020B0604030504040204" pitchFamily="34" charset="-128"/>
                      <a:ea typeface="Meiryo UI" panose="020B0604030504040204" pitchFamily="34" charset="-128"/>
                      <a:cs typeface="Arial" panose="020B0604020202020204" pitchFamily="34" charset="0"/>
                    </a:rPr>
                    <a:t>Pizza plate test</a:t>
                  </a:r>
                </a:p>
              </p:txBody>
            </p:sp>
          </p:grp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F447305-31A7-4D5D-B572-856134C0DE7E}"/>
                  </a:ext>
                </a:extLst>
              </p:cNvPr>
              <p:cNvSpPr/>
              <p:nvPr/>
            </p:nvSpPr>
            <p:spPr>
              <a:xfrm>
                <a:off x="6654131" y="3113800"/>
                <a:ext cx="3156756" cy="3204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Product cooling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9F2B2A2-42E1-47EB-A530-B11FCC6CC184}"/>
                  </a:ext>
                </a:extLst>
              </p:cNvPr>
              <p:cNvSpPr/>
              <p:nvPr/>
            </p:nvSpPr>
            <p:spPr>
              <a:xfrm>
                <a:off x="6197193" y="3101648"/>
                <a:ext cx="581526" cy="3654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③</a:t>
                </a:r>
                <a:endParaRPr lang="en-US" sz="16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DFECD86-F69F-49EE-B378-72F880B1E9B6}"/>
                  </a:ext>
                </a:extLst>
              </p:cNvPr>
              <p:cNvSpPr/>
              <p:nvPr/>
            </p:nvSpPr>
            <p:spPr>
              <a:xfrm>
                <a:off x="6324094" y="3073200"/>
                <a:ext cx="3528420" cy="404404"/>
              </a:xfrm>
              <a:prstGeom prst="rect">
                <a:avLst/>
              </a:prstGeom>
              <a:solidFill>
                <a:srgbClr val="FF0000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4" name="Multiplication Sign 3">
                <a:extLst>
                  <a:ext uri="{FF2B5EF4-FFF2-40B4-BE49-F238E27FC236}">
                    <a16:creationId xmlns:a16="http://schemas.microsoft.com/office/drawing/2014/main" id="{A4CA136F-179F-439D-B31E-7D4336ABA70E}"/>
                  </a:ext>
                </a:extLst>
              </p:cNvPr>
              <p:cNvSpPr/>
              <p:nvPr/>
            </p:nvSpPr>
            <p:spPr>
              <a:xfrm>
                <a:off x="7885244" y="3070899"/>
                <a:ext cx="581526" cy="404404"/>
              </a:xfrm>
              <a:prstGeom prst="mathMultiply">
                <a:avLst/>
              </a:prstGeom>
              <a:solidFill>
                <a:srgbClr val="FF0000">
                  <a:alpha val="42000"/>
                </a:srgb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0" name="Multiplication Sign 69">
                <a:extLst>
                  <a:ext uri="{FF2B5EF4-FFF2-40B4-BE49-F238E27FC236}">
                    <a16:creationId xmlns:a16="http://schemas.microsoft.com/office/drawing/2014/main" id="{71C6015D-8E3F-42ED-9DF7-7B6A14BA4FC7}"/>
                  </a:ext>
                </a:extLst>
              </p:cNvPr>
              <p:cNvSpPr/>
              <p:nvPr/>
            </p:nvSpPr>
            <p:spPr>
              <a:xfrm>
                <a:off x="6917090" y="2571212"/>
                <a:ext cx="581526" cy="404404"/>
              </a:xfrm>
              <a:prstGeom prst="mathMultiply">
                <a:avLst/>
              </a:prstGeom>
              <a:solidFill>
                <a:srgbClr val="FF0000">
                  <a:alpha val="42000"/>
                </a:srgb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71" name="Multiplication Sign 70">
                <a:extLst>
                  <a:ext uri="{FF2B5EF4-FFF2-40B4-BE49-F238E27FC236}">
                    <a16:creationId xmlns:a16="http://schemas.microsoft.com/office/drawing/2014/main" id="{02FCAB25-329F-478C-913C-7E2DF8BBA870}"/>
                  </a:ext>
                </a:extLst>
              </p:cNvPr>
              <p:cNvSpPr/>
              <p:nvPr/>
            </p:nvSpPr>
            <p:spPr>
              <a:xfrm>
                <a:off x="7186311" y="3511714"/>
                <a:ext cx="581526" cy="404404"/>
              </a:xfrm>
              <a:prstGeom prst="mathMultiply">
                <a:avLst/>
              </a:prstGeom>
              <a:solidFill>
                <a:srgbClr val="FF0000">
                  <a:alpha val="42000"/>
                </a:srgb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04404D-1CE1-4E8E-89E6-349166EDAA6F}"/>
                </a:ext>
              </a:extLst>
            </p:cNvPr>
            <p:cNvSpPr/>
            <p:nvPr/>
          </p:nvSpPr>
          <p:spPr>
            <a:xfrm>
              <a:off x="9650125" y="2636029"/>
              <a:ext cx="107794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100" dirty="0">
                  <a:solidFill>
                    <a:srgbClr val="1706F4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&lt;</a:t>
              </a:r>
              <a:r>
                <a:rPr lang="ja-JP" altLang="en-US" sz="1100" dirty="0">
                  <a:solidFill>
                    <a:srgbClr val="1706F4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△</a:t>
              </a:r>
              <a:r>
                <a:rPr lang="en-US" sz="11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10mins&gt;</a:t>
              </a:r>
              <a:endParaRPr lang="en-US" sz="11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691BAB6-534A-434D-8C1C-3BA079B937FC}"/>
                </a:ext>
              </a:extLst>
            </p:cNvPr>
            <p:cNvSpPr/>
            <p:nvPr/>
          </p:nvSpPr>
          <p:spPr>
            <a:xfrm>
              <a:off x="9650123" y="3568972"/>
              <a:ext cx="107794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&lt;</a:t>
              </a:r>
              <a:r>
                <a:rPr lang="ja-JP" altLang="en-US" sz="1100" dirty="0">
                  <a:solidFill>
                    <a:srgbClr val="1706F4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△</a:t>
              </a:r>
              <a:r>
                <a:rPr lang="en-US" sz="11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10mins&gt;</a:t>
              </a:r>
              <a:endParaRPr lang="en-US" sz="11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63B152C-9EF6-4099-86FB-47CDFE822389}"/>
                </a:ext>
              </a:extLst>
            </p:cNvPr>
            <p:cNvSpPr/>
            <p:nvPr/>
          </p:nvSpPr>
          <p:spPr>
            <a:xfrm>
              <a:off x="9649420" y="3130584"/>
              <a:ext cx="107794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&lt;</a:t>
              </a:r>
              <a:r>
                <a:rPr lang="ja-JP" altLang="en-US" sz="1100" dirty="0">
                  <a:solidFill>
                    <a:srgbClr val="1706F4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△</a:t>
              </a:r>
              <a:r>
                <a:rPr lang="en-US" sz="1100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30mins&gt;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46A915A-8358-4C61-974A-9C1F26B40BAD}"/>
                </a:ext>
              </a:extLst>
            </p:cNvPr>
            <p:cNvSpPr/>
            <p:nvPr/>
          </p:nvSpPr>
          <p:spPr>
            <a:xfrm>
              <a:off x="9637151" y="2100816"/>
              <a:ext cx="93403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&lt;10mins&gt;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DE088DA-7FB7-42B9-B914-5C2E9BAA3910}"/>
                </a:ext>
              </a:extLst>
            </p:cNvPr>
            <p:cNvSpPr/>
            <p:nvPr/>
          </p:nvSpPr>
          <p:spPr>
            <a:xfrm>
              <a:off x="9652040" y="4081039"/>
              <a:ext cx="93403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&lt;30mins&gt;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24EDFA7-ADF9-42C9-BE43-8ABFE9F7F2CD}"/>
                </a:ext>
              </a:extLst>
            </p:cNvPr>
            <p:cNvSpPr/>
            <p:nvPr/>
          </p:nvSpPr>
          <p:spPr>
            <a:xfrm>
              <a:off x="9654747" y="4552266"/>
              <a:ext cx="93403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&lt;30mins&gt;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67" name="TextBox 8">
            <a:extLst>
              <a:ext uri="{FF2B5EF4-FFF2-40B4-BE49-F238E27FC236}">
                <a16:creationId xmlns:a16="http://schemas.microsoft.com/office/drawing/2014/main" id="{3E3EA0D5-285F-4C4C-A187-9947ABB30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3" y="57809"/>
            <a:ext cx="1766252" cy="328585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buNone/>
            </a:pPr>
            <a:r>
              <a:rPr lang="en-US" altLang="ja-JP" sz="1400" b="1" dirty="0">
                <a:solidFill>
                  <a:schemeClr val="bg1"/>
                </a:solidFill>
                <a:ea typeface="Meiryo UI" panose="020B0604030504040204" pitchFamily="50" charset="-128"/>
                <a:sym typeface="Wingdings" panose="05000000000000000000" pitchFamily="2" charset="2"/>
              </a:rPr>
              <a:t>Efficiency</a:t>
            </a:r>
            <a:endParaRPr lang="ja-JP" altLang="en-US" sz="1400" b="1" dirty="0">
              <a:solidFill>
                <a:schemeClr val="bg1"/>
              </a:solidFill>
              <a:ea typeface="Meiryo UI" panose="020B0604030504040204" pitchFamily="50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669446C-5F38-45D6-8D01-D64184A48B74}"/>
              </a:ext>
            </a:extLst>
          </p:cNvPr>
          <p:cNvGrpSpPr/>
          <p:nvPr/>
        </p:nvGrpSpPr>
        <p:grpSpPr>
          <a:xfrm>
            <a:off x="833490" y="1673546"/>
            <a:ext cx="4608677" cy="3245516"/>
            <a:chOff x="833490" y="1640929"/>
            <a:chExt cx="4608677" cy="331075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8A44525-4A81-455B-88E5-204033C2256F}"/>
                </a:ext>
              </a:extLst>
            </p:cNvPr>
            <p:cNvGrpSpPr/>
            <p:nvPr/>
          </p:nvGrpSpPr>
          <p:grpSpPr>
            <a:xfrm>
              <a:off x="1297344" y="1640929"/>
              <a:ext cx="3162921" cy="3310751"/>
              <a:chOff x="304800" y="2133598"/>
              <a:chExt cx="2366813" cy="3210678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3DA0542C-ACBE-49B1-BBBE-614B32101955}"/>
                  </a:ext>
                </a:extLst>
              </p:cNvPr>
              <p:cNvCxnSpPr/>
              <p:nvPr/>
            </p:nvCxnSpPr>
            <p:spPr>
              <a:xfrm flipH="1">
                <a:off x="1447800" y="2670955"/>
                <a:ext cx="0" cy="222707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10F44EE0-AC7F-4288-8EF1-B5FCE17FB53C}"/>
                  </a:ext>
                </a:extLst>
              </p:cNvPr>
              <p:cNvSpPr/>
              <p:nvPr/>
            </p:nvSpPr>
            <p:spPr>
              <a:xfrm>
                <a:off x="304800" y="2133598"/>
                <a:ext cx="2362200" cy="3332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u="sng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OQC Inspection order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21B0AB9F-1A4F-4E0A-9FFC-A6B3357306B6}"/>
                  </a:ext>
                </a:extLst>
              </p:cNvPr>
              <p:cNvSpPr/>
              <p:nvPr/>
            </p:nvSpPr>
            <p:spPr>
              <a:xfrm>
                <a:off x="304800" y="2550846"/>
                <a:ext cx="2362200" cy="310787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Aging</a:t>
                </a:r>
                <a:r>
                  <a:rPr lang="en-US" sz="1200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en-US" sz="1200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Convection test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4EA28DC-13B5-4E13-AEB5-755F682127D3}"/>
                  </a:ext>
                </a:extLst>
              </p:cNvPr>
              <p:cNvSpPr/>
              <p:nvPr/>
            </p:nvSpPr>
            <p:spPr>
              <a:xfrm>
                <a:off x="304800" y="3009598"/>
                <a:ext cx="2362200" cy="310787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Test Grill / Convection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BB9132F4-CFC5-4C1E-9624-6465ACBC3CAC}"/>
                  </a:ext>
                </a:extLst>
              </p:cNvPr>
              <p:cNvSpPr/>
              <p:nvPr/>
            </p:nvSpPr>
            <p:spPr>
              <a:xfrm>
                <a:off x="304800" y="3471105"/>
                <a:ext cx="2362200" cy="31078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Product cooling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FA6B313-9C2D-49C2-A670-7E0DD2E8BCA6}"/>
                  </a:ext>
                </a:extLst>
              </p:cNvPr>
              <p:cNvSpPr/>
              <p:nvPr/>
            </p:nvSpPr>
            <p:spPr>
              <a:xfrm>
                <a:off x="304800" y="4896293"/>
                <a:ext cx="2362200" cy="447983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Preheating </a:t>
                </a:r>
                <a:r>
                  <a:rPr lang="en-US" sz="1200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en-US" sz="1200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Input current max test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89592C37-7923-417E-9E72-02109838EF9F}"/>
                  </a:ext>
                </a:extLst>
              </p:cNvPr>
              <p:cNvSpPr/>
              <p:nvPr/>
            </p:nvSpPr>
            <p:spPr>
              <a:xfrm>
                <a:off x="304800" y="3958328"/>
                <a:ext cx="2362200" cy="310787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Preheating </a:t>
                </a:r>
                <a:r>
                  <a:rPr lang="en-US" sz="1200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  <a:sym typeface="Wingdings" panose="05000000000000000000" pitchFamily="2" charset="2"/>
                  </a:rPr>
                  <a:t></a:t>
                </a:r>
                <a:r>
                  <a:rPr lang="en-US" sz="1200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 Pizza plate test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C743074F-7220-4B8A-B398-B4ADA6A06ED0}"/>
                  </a:ext>
                </a:extLst>
              </p:cNvPr>
              <p:cNvSpPr/>
              <p:nvPr/>
            </p:nvSpPr>
            <p:spPr>
              <a:xfrm>
                <a:off x="309413" y="4424016"/>
                <a:ext cx="2362200" cy="31078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Product cooling</a:t>
                </a: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4BEF08-D882-48A4-A83C-BCF2A078B250}"/>
                </a:ext>
              </a:extLst>
            </p:cNvPr>
            <p:cNvSpPr/>
            <p:nvPr/>
          </p:nvSpPr>
          <p:spPr>
            <a:xfrm>
              <a:off x="833490" y="2059106"/>
              <a:ext cx="581526" cy="3654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①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FA3F416-3FF8-4A89-A690-D877FF34B8DB}"/>
                </a:ext>
              </a:extLst>
            </p:cNvPr>
            <p:cNvSpPr/>
            <p:nvPr/>
          </p:nvSpPr>
          <p:spPr>
            <a:xfrm>
              <a:off x="843173" y="2540189"/>
              <a:ext cx="581526" cy="3654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②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FFC5D2C-4A0F-4F72-AE3B-D14E2A1E3F45}"/>
                </a:ext>
              </a:extLst>
            </p:cNvPr>
            <p:cNvSpPr/>
            <p:nvPr/>
          </p:nvSpPr>
          <p:spPr>
            <a:xfrm>
              <a:off x="841957" y="3013249"/>
              <a:ext cx="581526" cy="3654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③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C46EDA5-7A74-494B-9938-1F677922B8AB}"/>
                </a:ext>
              </a:extLst>
            </p:cNvPr>
            <p:cNvSpPr/>
            <p:nvPr/>
          </p:nvSpPr>
          <p:spPr>
            <a:xfrm>
              <a:off x="842337" y="3504058"/>
              <a:ext cx="581526" cy="3654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④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8E77FD9-F283-4A16-A5DE-64FEEA2F0863}"/>
                </a:ext>
              </a:extLst>
            </p:cNvPr>
            <p:cNvSpPr/>
            <p:nvPr/>
          </p:nvSpPr>
          <p:spPr>
            <a:xfrm>
              <a:off x="846571" y="3983083"/>
              <a:ext cx="581526" cy="3654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⑤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B9CBB4B-E2C1-4663-8D69-4E0B9C3D74CC}"/>
                </a:ext>
              </a:extLst>
            </p:cNvPr>
            <p:cNvSpPr/>
            <p:nvPr/>
          </p:nvSpPr>
          <p:spPr>
            <a:xfrm>
              <a:off x="839115" y="4531601"/>
              <a:ext cx="581526" cy="3654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⑥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A67FB1-1C0A-4FD2-A434-1E8EA07DBE1D}"/>
                </a:ext>
              </a:extLst>
            </p:cNvPr>
            <p:cNvSpPr/>
            <p:nvPr/>
          </p:nvSpPr>
          <p:spPr>
            <a:xfrm>
              <a:off x="4466953" y="2091362"/>
              <a:ext cx="915635" cy="2668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&lt;10mins&gt;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69ADDF0-9E20-4C1A-9C12-6AB0BD42FEB5}"/>
                </a:ext>
              </a:extLst>
            </p:cNvPr>
            <p:cNvSpPr/>
            <p:nvPr/>
          </p:nvSpPr>
          <p:spPr>
            <a:xfrm>
              <a:off x="4496660" y="2562107"/>
              <a:ext cx="915635" cy="2668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&lt;30mins&gt;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95028A5-9B0D-4AD7-9B17-2DA1DA301750}"/>
                </a:ext>
              </a:extLst>
            </p:cNvPr>
            <p:cNvSpPr/>
            <p:nvPr/>
          </p:nvSpPr>
          <p:spPr>
            <a:xfrm>
              <a:off x="4507546" y="3063599"/>
              <a:ext cx="915635" cy="2668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&lt;30mins&gt;</a:t>
              </a:r>
              <a:endParaRPr lang="en-US" sz="11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0A07B13-A5A8-4C33-8009-9E58AF877064}"/>
                </a:ext>
              </a:extLst>
            </p:cNvPr>
            <p:cNvSpPr/>
            <p:nvPr/>
          </p:nvSpPr>
          <p:spPr>
            <a:xfrm>
              <a:off x="4526532" y="3544271"/>
              <a:ext cx="915635" cy="2668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&lt;10mins&gt;</a:t>
              </a:r>
              <a:endParaRPr lang="en-US" sz="11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3B5B4D7-799A-4524-A472-607067E86989}"/>
                </a:ext>
              </a:extLst>
            </p:cNvPr>
            <p:cNvSpPr/>
            <p:nvPr/>
          </p:nvSpPr>
          <p:spPr>
            <a:xfrm>
              <a:off x="4507546" y="4059655"/>
              <a:ext cx="915635" cy="2668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&lt;30mins&gt;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3D3480F-0849-4497-A2D5-2C534B3B3FCF}"/>
                </a:ext>
              </a:extLst>
            </p:cNvPr>
            <p:cNvSpPr/>
            <p:nvPr/>
          </p:nvSpPr>
          <p:spPr>
            <a:xfrm>
              <a:off x="4507546" y="4593946"/>
              <a:ext cx="915635" cy="2668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&lt;10mins&gt;</a:t>
              </a:r>
              <a:endParaRPr lang="en-US" sz="11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E19DA86-B768-4F78-B6CD-36458A501866}"/>
                </a:ext>
              </a:extLst>
            </p:cNvPr>
            <p:cNvSpPr/>
            <p:nvPr/>
          </p:nvSpPr>
          <p:spPr>
            <a:xfrm>
              <a:off x="4419109" y="1704550"/>
              <a:ext cx="896399" cy="2668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Loss time</a:t>
              </a:r>
              <a:endParaRPr lang="en-US" sz="1100" b="1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12" name="Right Brace 11">
            <a:extLst>
              <a:ext uri="{FF2B5EF4-FFF2-40B4-BE49-F238E27FC236}">
                <a16:creationId xmlns:a16="http://schemas.microsoft.com/office/drawing/2014/main" id="{FCF520A9-5521-4C7D-9DB6-29648C68C6CC}"/>
              </a:ext>
            </a:extLst>
          </p:cNvPr>
          <p:cNvSpPr/>
          <p:nvPr/>
        </p:nvSpPr>
        <p:spPr>
          <a:xfrm>
            <a:off x="10541000" y="2762143"/>
            <a:ext cx="314301" cy="98554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901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AutoShape 3"/>
          <p:cNvSpPr>
            <a:spLocks noChangeArrowheads="1"/>
          </p:cNvSpPr>
          <p:nvPr/>
        </p:nvSpPr>
        <p:spPr bwMode="auto">
          <a:xfrm>
            <a:off x="6094111" y="1225550"/>
            <a:ext cx="5991347" cy="4338196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 sz="160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367621" name="Text Box 5"/>
          <p:cNvSpPr txBox="1">
            <a:spLocks noChangeArrowheads="1"/>
          </p:cNvSpPr>
          <p:nvPr/>
        </p:nvSpPr>
        <p:spPr bwMode="auto">
          <a:xfrm>
            <a:off x="8240000" y="1012373"/>
            <a:ext cx="1754608" cy="369332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1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After</a:t>
            </a:r>
            <a:r>
              <a:rPr kumimoji="1" lang="en-US" altLang="ja-JP" sz="18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endParaRPr kumimoji="1" lang="en-US" altLang="ja-JP" sz="1800" b="1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0247" name="AutoShape 2"/>
          <p:cNvSpPr>
            <a:spLocks noChangeArrowheads="1"/>
          </p:cNvSpPr>
          <p:nvPr/>
        </p:nvSpPr>
        <p:spPr bwMode="auto">
          <a:xfrm>
            <a:off x="106542" y="1225550"/>
            <a:ext cx="5894589" cy="4338196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 sz="160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248" name="Text Box 4"/>
          <p:cNvSpPr txBox="1">
            <a:spLocks noChangeArrowheads="1"/>
          </p:cNvSpPr>
          <p:nvPr/>
        </p:nvSpPr>
        <p:spPr bwMode="auto">
          <a:xfrm>
            <a:off x="2202965" y="990600"/>
            <a:ext cx="1738582" cy="36933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18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◆Before</a:t>
            </a:r>
          </a:p>
        </p:txBody>
      </p:sp>
      <p:sp>
        <p:nvSpPr>
          <p:cNvPr id="38" name="AutoShape 6"/>
          <p:cNvSpPr>
            <a:spLocks noChangeArrowheads="1"/>
          </p:cNvSpPr>
          <p:nvPr/>
        </p:nvSpPr>
        <p:spPr bwMode="auto">
          <a:xfrm>
            <a:off x="106542" y="5634102"/>
            <a:ext cx="5894589" cy="1176181"/>
          </a:xfrm>
          <a:prstGeom prst="roundRect">
            <a:avLst>
              <a:gd name="adj" fmla="val 11546"/>
            </a:avLst>
          </a:prstGeom>
          <a:solidFill>
            <a:srgbClr val="FFFFCC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/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Current OQC PL inspection: &lt;1pcs/lot/model&gt;: 2 times Full function check </a:t>
            </a: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Loss time: 25 lots*30mins=750mins/day ~12.5H/day</a:t>
            </a:r>
          </a:p>
        </p:txBody>
      </p:sp>
      <p:sp>
        <p:nvSpPr>
          <p:cNvPr id="41" name="AutoShape 6"/>
          <p:cNvSpPr>
            <a:spLocks noChangeArrowheads="1"/>
          </p:cNvSpPr>
          <p:nvPr/>
        </p:nvSpPr>
        <p:spPr bwMode="auto">
          <a:xfrm>
            <a:off x="6094111" y="5631142"/>
            <a:ext cx="6012392" cy="1179141"/>
          </a:xfrm>
          <a:prstGeom prst="roundRect">
            <a:avLst>
              <a:gd name="adj" fmla="val 10932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Reduce item check before PL inspection: Full function check 1 time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Save time: 25 lots*12mins=300mins/day ~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H/day ~ </a:t>
            </a: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0.6</a:t>
            </a:r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pax/day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BA93A35-A764-49BA-B71B-E4A5B823ECF3}"/>
              </a:ext>
            </a:extLst>
          </p:cNvPr>
          <p:cNvSpPr txBox="1"/>
          <p:nvPr/>
        </p:nvSpPr>
        <p:spPr>
          <a:xfrm>
            <a:off x="179432" y="1143000"/>
            <a:ext cx="416396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n-US" sz="12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sz="1200" b="1" dirty="0">
                <a:latin typeface="Meiryo" panose="020B0604030504040204" pitchFamily="34" charset="-128"/>
                <a:ea typeface="Meiryo" panose="020B0604030504040204" pitchFamily="34" charset="-128"/>
              </a:rPr>
              <a:t>Current OQC PL inspection: &lt;1pcs/lot/model&gt;</a:t>
            </a:r>
            <a:r>
              <a:rPr lang="en-GB" sz="1200" b="1" dirty="0">
                <a:latin typeface="Meiryo" panose="020B0604030504040204" pitchFamily="34" charset="-128"/>
                <a:ea typeface="Meiryo" panose="020B0604030504040204" pitchFamily="34" charset="-128"/>
              </a:rPr>
              <a:t>: </a:t>
            </a: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2 times Full function check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152884" y="1416032"/>
            <a:ext cx="5860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Reduce item check before PL inspection: Full function check 1 time</a:t>
            </a:r>
          </a:p>
        </p:txBody>
      </p:sp>
      <p:sp>
        <p:nvSpPr>
          <p:cNvPr id="53" name="AutoShape 6">
            <a:extLst>
              <a:ext uri="{FF2B5EF4-FFF2-40B4-BE49-F238E27FC236}">
                <a16:creationId xmlns:a16="http://schemas.microsoft.com/office/drawing/2014/main" id="{956DED39-7683-4C36-8C6E-BD48CFC0D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7227" y="508300"/>
            <a:ext cx="2732473" cy="403627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PIC: </a:t>
            </a:r>
            <a:r>
              <a:rPr kumimoji="1" lang="en-US" altLang="ja-JP" sz="14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N.T.B.Hop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56" name="AutoShape 6">
            <a:extLst>
              <a:ext uri="{FF2B5EF4-FFF2-40B4-BE49-F238E27FC236}">
                <a16:creationId xmlns:a16="http://schemas.microsoft.com/office/drawing/2014/main" id="{24AD8327-C185-4111-ADB4-909C625D9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1855" y="508301"/>
            <a:ext cx="2415147" cy="39447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0" algn="ctr" defTabSz="914400" eaLnBrk="1" hangingPunct="1"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Date: Aug</a:t>
            </a:r>
            <a:r>
              <a:rPr kumimoji="1" lang="en-US" altLang="ja-JP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/2024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endParaRPr kumimoji="0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57" name="AutoShape 6">
            <a:extLst>
              <a:ext uri="{FF2B5EF4-FFF2-40B4-BE49-F238E27FC236}">
                <a16:creationId xmlns:a16="http://schemas.microsoft.com/office/drawing/2014/main" id="{8F6442CA-71E5-4C37-B92B-340703CC3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231" y="503024"/>
            <a:ext cx="2246278" cy="411376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Expn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:  </a:t>
            </a:r>
            <a:r>
              <a:rPr kumimoji="1" lang="en-US" altLang="ja-JP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0</a:t>
            </a:r>
            <a:r>
              <a:rPr kumimoji="1" lang="vi-VN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USD</a:t>
            </a:r>
          </a:p>
        </p:txBody>
      </p:sp>
      <p:sp>
        <p:nvSpPr>
          <p:cNvPr id="68" name="AutoShape 6">
            <a:extLst>
              <a:ext uri="{FF2B5EF4-FFF2-40B4-BE49-F238E27FC236}">
                <a16:creationId xmlns:a16="http://schemas.microsoft.com/office/drawing/2014/main" id="{24BCB2E0-BD3D-44B2-8632-6C6279288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864" y="502666"/>
            <a:ext cx="2246278" cy="409261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Section : OQC-DP</a:t>
            </a:r>
            <a:endParaRPr kumimoji="0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73" name="Rounded Rectangle 53">
            <a:extLst>
              <a:ext uri="{FF2B5EF4-FFF2-40B4-BE49-F238E27FC236}">
                <a16:creationId xmlns:a16="http://schemas.microsoft.com/office/drawing/2014/main" id="{55E71F73-B577-492A-AAD4-E444A58DBBC0}"/>
              </a:ext>
            </a:extLst>
          </p:cNvPr>
          <p:cNvSpPr/>
          <p:nvPr/>
        </p:nvSpPr>
        <p:spPr>
          <a:xfrm>
            <a:off x="10258196" y="502487"/>
            <a:ext cx="1858298" cy="40292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Done</a:t>
            </a:r>
          </a:p>
        </p:txBody>
      </p:sp>
      <p:sp>
        <p:nvSpPr>
          <p:cNvPr id="67" name="TextBox 8">
            <a:extLst>
              <a:ext uri="{FF2B5EF4-FFF2-40B4-BE49-F238E27FC236}">
                <a16:creationId xmlns:a16="http://schemas.microsoft.com/office/drawing/2014/main" id="{3E3EA0D5-285F-4C4C-A187-9947ABB30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3" y="57809"/>
            <a:ext cx="1766252" cy="328585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buNone/>
            </a:pPr>
            <a:r>
              <a:rPr lang="en-US" altLang="ja-JP" sz="1400" b="1" dirty="0">
                <a:solidFill>
                  <a:schemeClr val="bg1"/>
                </a:solidFill>
                <a:ea typeface="Meiryo UI" panose="020B0604030504040204" pitchFamily="50" charset="-128"/>
                <a:sym typeface="Wingdings" panose="05000000000000000000" pitchFamily="2" charset="2"/>
              </a:rPr>
              <a:t>Efficiency</a:t>
            </a:r>
            <a:endParaRPr lang="ja-JP" altLang="en-US" sz="1400" b="1" dirty="0">
              <a:solidFill>
                <a:schemeClr val="bg1"/>
              </a:solidFill>
              <a:ea typeface="Meiryo UI" panose="020B0604030504040204" pitchFamily="50" charset="-128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12705" y="1741929"/>
            <a:ext cx="5554695" cy="3744471"/>
            <a:chOff x="343673" y="1654557"/>
            <a:chExt cx="4846108" cy="3521702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2B104BF-3635-42DE-BCFC-229F25D50677}"/>
                </a:ext>
              </a:extLst>
            </p:cNvPr>
            <p:cNvCxnSpPr>
              <a:cxnSpLocks/>
            </p:cNvCxnSpPr>
            <p:nvPr/>
          </p:nvCxnSpPr>
          <p:spPr>
            <a:xfrm>
              <a:off x="1167948" y="2158579"/>
              <a:ext cx="270561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05384DD-FF53-4DC8-B276-D9FC4D53A980}"/>
                </a:ext>
              </a:extLst>
            </p:cNvPr>
            <p:cNvSpPr/>
            <p:nvPr/>
          </p:nvSpPr>
          <p:spPr>
            <a:xfrm>
              <a:off x="1410316" y="1934533"/>
              <a:ext cx="1225550" cy="4250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FULL Function check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D7EE733-9C60-4E7D-A6B5-D3702725D767}"/>
                </a:ext>
              </a:extLst>
            </p:cNvPr>
            <p:cNvSpPr/>
            <p:nvPr/>
          </p:nvSpPr>
          <p:spPr>
            <a:xfrm>
              <a:off x="2752617" y="1937988"/>
              <a:ext cx="963026" cy="42155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PL check</a:t>
              </a:r>
            </a:p>
            <a:p>
              <a:pPr algn="ctr"/>
              <a:endPara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8896C92-88C6-44CC-94E4-3DDB219AC5DD}"/>
                </a:ext>
              </a:extLst>
            </p:cNvPr>
            <p:cNvSpPr/>
            <p:nvPr/>
          </p:nvSpPr>
          <p:spPr>
            <a:xfrm>
              <a:off x="3890148" y="1944266"/>
              <a:ext cx="1225550" cy="4152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FULL Function check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C097A6E-2124-48D8-9A3D-AADB75E006A9}"/>
                </a:ext>
              </a:extLst>
            </p:cNvPr>
            <p:cNvSpPr/>
            <p:nvPr/>
          </p:nvSpPr>
          <p:spPr>
            <a:xfrm>
              <a:off x="488406" y="1934532"/>
              <a:ext cx="714422" cy="425009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F/G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sample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C3471C4-E6D9-4046-BA76-EBA3BC48DBA2}"/>
                </a:ext>
              </a:extLst>
            </p:cNvPr>
            <p:cNvSpPr/>
            <p:nvPr/>
          </p:nvSpPr>
          <p:spPr>
            <a:xfrm>
              <a:off x="1499926" y="1659767"/>
              <a:ext cx="1040497" cy="28700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&lt;1</a:t>
              </a:r>
              <a:r>
                <a:rPr lang="en-US" sz="1200" i="1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st</a:t>
              </a:r>
              <a:r>
                <a:rPr lang="en-US" sz="1200" i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time&gt;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3A6BF80-7C43-44A3-85D5-A40481EBF8D2}"/>
                </a:ext>
              </a:extLst>
            </p:cNvPr>
            <p:cNvSpPr/>
            <p:nvPr/>
          </p:nvSpPr>
          <p:spPr>
            <a:xfrm>
              <a:off x="3993230" y="1654557"/>
              <a:ext cx="1046052" cy="28700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&lt;2</a:t>
              </a:r>
              <a:r>
                <a:rPr lang="en-US" sz="1200" i="1" baseline="30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nd</a:t>
              </a:r>
              <a:r>
                <a:rPr lang="en-US" sz="1200" i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time&gt;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A34D506-D332-4DB6-BC34-A63F71605114}"/>
                </a:ext>
              </a:extLst>
            </p:cNvPr>
            <p:cNvSpPr/>
            <p:nvPr/>
          </p:nvSpPr>
          <p:spPr>
            <a:xfrm>
              <a:off x="1558435" y="2796289"/>
              <a:ext cx="3567893" cy="1067988"/>
            </a:xfrm>
            <a:prstGeom prst="rect">
              <a:avLst/>
            </a:prstGeom>
            <a:noFill/>
            <a:ln w="38100" cmpd="thickThin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r>
                <a:rPr lang="en-US" sz="1100" b="1" u="sng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</a:rPr>
                <a:t>Full function check item: 30 items</a:t>
              </a:r>
            </a:p>
            <a:p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1. Clock setting Backup inspection</a:t>
              </a:r>
            </a:p>
            <a:p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2. Sub Monitor Registration</a:t>
              </a:r>
            </a:p>
            <a:p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3. Movement inspection of "Door station"</a:t>
              </a:r>
            </a:p>
            <a:p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~  ………………………………</a:t>
              </a:r>
            </a:p>
            <a:p>
              <a:r>
                <a:rPr lang="en-US" sz="11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30. Shipping setup</a:t>
              </a:r>
            </a:p>
          </p:txBody>
        </p:sp>
        <p:sp>
          <p:nvSpPr>
            <p:cNvPr id="88" name="Rectangle: Rounded Corners 4">
              <a:extLst>
                <a:ext uri="{FF2B5EF4-FFF2-40B4-BE49-F238E27FC236}">
                  <a16:creationId xmlns:a16="http://schemas.microsoft.com/office/drawing/2014/main" id="{F1370545-AAD8-4676-8DF6-9BEF0271178D}"/>
                </a:ext>
              </a:extLst>
            </p:cNvPr>
            <p:cNvSpPr/>
            <p:nvPr/>
          </p:nvSpPr>
          <p:spPr>
            <a:xfrm>
              <a:off x="454525" y="2790931"/>
              <a:ext cx="1010622" cy="1073343"/>
            </a:xfrm>
            <a:prstGeom prst="roundRect">
              <a:avLst>
                <a:gd name="adj" fmla="val 4721"/>
              </a:avLst>
            </a:prstGeom>
            <a:solidFill>
              <a:srgbClr val="99FFCC"/>
            </a:solidFill>
            <a:ln w="38100" cmpd="thickThin">
              <a:solidFill>
                <a:srgbClr val="2A48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u="sng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Leadtime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30 mins</a:t>
              </a:r>
            </a:p>
          </p:txBody>
        </p:sp>
        <p:sp>
          <p:nvSpPr>
            <p:cNvPr id="89" name="Rectangle: Rounded Corners 6">
              <a:extLst>
                <a:ext uri="{FF2B5EF4-FFF2-40B4-BE49-F238E27FC236}">
                  <a16:creationId xmlns:a16="http://schemas.microsoft.com/office/drawing/2014/main" id="{E482FCE5-03B4-458D-A6B0-A7FB015B1714}"/>
                </a:ext>
              </a:extLst>
            </p:cNvPr>
            <p:cNvSpPr/>
            <p:nvPr/>
          </p:nvSpPr>
          <p:spPr>
            <a:xfrm>
              <a:off x="423942" y="1876766"/>
              <a:ext cx="847832" cy="543332"/>
            </a:xfrm>
            <a:prstGeom prst="roundRect">
              <a:avLst>
                <a:gd name="adj" fmla="val 4455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: Rounded Corners 72">
              <a:extLst>
                <a:ext uri="{FF2B5EF4-FFF2-40B4-BE49-F238E27FC236}">
                  <a16:creationId xmlns:a16="http://schemas.microsoft.com/office/drawing/2014/main" id="{C40A11B2-39F7-4DCB-9C5D-FF2297941436}"/>
                </a:ext>
              </a:extLst>
            </p:cNvPr>
            <p:cNvSpPr/>
            <p:nvPr/>
          </p:nvSpPr>
          <p:spPr>
            <a:xfrm>
              <a:off x="1347417" y="1872478"/>
              <a:ext cx="3842364" cy="543332"/>
            </a:xfrm>
            <a:prstGeom prst="roundRect">
              <a:avLst>
                <a:gd name="adj" fmla="val 4455"/>
              </a:avLst>
            </a:prstGeom>
            <a:noFill/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15A3B4-7005-42CC-800D-59EFAE79A82A}"/>
                </a:ext>
              </a:extLst>
            </p:cNvPr>
            <p:cNvSpPr/>
            <p:nvPr/>
          </p:nvSpPr>
          <p:spPr>
            <a:xfrm>
              <a:off x="491919" y="1670031"/>
              <a:ext cx="694837" cy="28700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highlight>
                    <a:srgbClr val="FFFF00"/>
                  </a:highligh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FA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8FF826E-40CF-4349-AACA-CAF893EF9634}"/>
                </a:ext>
              </a:extLst>
            </p:cNvPr>
            <p:cNvSpPr/>
            <p:nvPr/>
          </p:nvSpPr>
          <p:spPr>
            <a:xfrm>
              <a:off x="2784116" y="1686059"/>
              <a:ext cx="847831" cy="24899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highlight>
                    <a:srgbClr val="FFFF00"/>
                  </a:highligh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OQC</a:t>
              </a:r>
            </a:p>
          </p:txBody>
        </p:sp>
        <p:sp>
          <p:nvSpPr>
            <p:cNvPr id="95" name="Arrow: Down 7">
              <a:extLst>
                <a:ext uri="{FF2B5EF4-FFF2-40B4-BE49-F238E27FC236}">
                  <a16:creationId xmlns:a16="http://schemas.microsoft.com/office/drawing/2014/main" id="{4825B2A0-34B4-4419-BE76-E7B0A1648E0C}"/>
                </a:ext>
              </a:extLst>
            </p:cNvPr>
            <p:cNvSpPr/>
            <p:nvPr/>
          </p:nvSpPr>
          <p:spPr>
            <a:xfrm>
              <a:off x="1594944" y="2377378"/>
              <a:ext cx="401637" cy="369840"/>
            </a:xfrm>
            <a:prstGeom prst="downArrow">
              <a:avLst/>
            </a:prstGeom>
            <a:solidFill>
              <a:srgbClr val="FFC000"/>
            </a:solidFill>
            <a:ln cmpd="thinThick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Arrow: Down 75">
              <a:extLst>
                <a:ext uri="{FF2B5EF4-FFF2-40B4-BE49-F238E27FC236}">
                  <a16:creationId xmlns:a16="http://schemas.microsoft.com/office/drawing/2014/main" id="{BCB7F9A6-7030-4C4B-B9F0-35247A6FE4A7}"/>
                </a:ext>
              </a:extLst>
            </p:cNvPr>
            <p:cNvSpPr/>
            <p:nvPr/>
          </p:nvSpPr>
          <p:spPr>
            <a:xfrm>
              <a:off x="4719265" y="2368208"/>
              <a:ext cx="401637" cy="379010"/>
            </a:xfrm>
            <a:prstGeom prst="downArrow">
              <a:avLst/>
            </a:prstGeom>
            <a:solidFill>
              <a:srgbClr val="FFC000"/>
            </a:solidFill>
            <a:ln cmpd="thinThick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E883C43-A72C-4D20-AC92-520C218A4A64}"/>
                </a:ext>
              </a:extLst>
            </p:cNvPr>
            <p:cNvSpPr txBox="1"/>
            <p:nvPr/>
          </p:nvSpPr>
          <p:spPr>
            <a:xfrm>
              <a:off x="343673" y="3946940"/>
              <a:ext cx="4776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2880" indent="-182880">
                <a:buFont typeface="Wingdings" panose="05000000000000000000" pitchFamily="2" charset="2"/>
                <a:buChar char="q"/>
              </a:pPr>
              <a:r>
                <a:rPr lang="en-US" sz="1400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Review PDS for PL inspection:</a:t>
              </a:r>
              <a:endParaRPr lang="en-GB" sz="1400" b="1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D9F6DF22-6303-4C6F-9830-8A33B1213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138" y="4261944"/>
              <a:ext cx="1466933" cy="914315"/>
            </a:xfrm>
            <a:prstGeom prst="rect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916BEC3-B50A-4086-B4E2-49D327C0EFB9}"/>
                </a:ext>
              </a:extLst>
            </p:cNvPr>
            <p:cNvSpPr txBox="1"/>
            <p:nvPr/>
          </p:nvSpPr>
          <p:spPr>
            <a:xfrm>
              <a:off x="2576735" y="4500399"/>
              <a:ext cx="19093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</a:rPr>
                <a:t>PDS not require check full function before PL</a:t>
              </a:r>
              <a:endParaRPr lang="en-GB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1170C1EB-CC44-4FE9-AF43-54905F1F7585}"/>
                </a:ext>
              </a:extLst>
            </p:cNvPr>
            <p:cNvSpPr/>
            <p:nvPr/>
          </p:nvSpPr>
          <p:spPr>
            <a:xfrm rot="5400000">
              <a:off x="1981380" y="4621328"/>
              <a:ext cx="800027" cy="194823"/>
            </a:xfrm>
            <a:prstGeom prst="triangle">
              <a:avLst/>
            </a:prstGeom>
            <a:solidFill>
              <a:srgbClr val="FFC000"/>
            </a:solidFill>
            <a:ln w="38100" cmpd="thickThin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BDC9CE1-2E7B-4E8D-9585-7B74B5067507}"/>
                </a:ext>
              </a:extLst>
            </p:cNvPr>
            <p:cNvSpPr/>
            <p:nvPr/>
          </p:nvSpPr>
          <p:spPr>
            <a:xfrm>
              <a:off x="953212" y="4646056"/>
              <a:ext cx="788409" cy="21781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highlight>
                    <a:srgbClr val="FFFF00"/>
                  </a:highligh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PDS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2826EC6-E53E-4896-BCE5-8F218761F45E}"/>
                </a:ext>
              </a:extLst>
            </p:cNvPr>
            <p:cNvSpPr/>
            <p:nvPr/>
          </p:nvSpPr>
          <p:spPr>
            <a:xfrm>
              <a:off x="1905446" y="2550218"/>
              <a:ext cx="2927404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05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[Full function Before &amp; After PL check]</a:t>
              </a:r>
              <a:endParaRPr lang="en-US" sz="1050" b="1" dirty="0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4A61E2B9-456A-463A-92E1-80C4FCA7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4940" y="2128193"/>
              <a:ext cx="449920" cy="3926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29AFB27B-0E14-4F5F-95BB-1D0478E93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8003" y="3030176"/>
              <a:ext cx="563423" cy="6433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25" name="Group 124"/>
          <p:cNvGrpSpPr/>
          <p:nvPr/>
        </p:nvGrpSpPr>
        <p:grpSpPr>
          <a:xfrm>
            <a:off x="6396765" y="1581844"/>
            <a:ext cx="5551964" cy="3842755"/>
            <a:chOff x="5044628" y="2188942"/>
            <a:chExt cx="4765839" cy="3530451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971969C-D8C8-4740-B509-C6B040AD72C9}"/>
                </a:ext>
              </a:extLst>
            </p:cNvPr>
            <p:cNvSpPr/>
            <p:nvPr/>
          </p:nvSpPr>
          <p:spPr>
            <a:xfrm>
              <a:off x="6006299" y="3866966"/>
              <a:ext cx="3017117" cy="188657"/>
            </a:xfrm>
            <a:prstGeom prst="rect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096E6A1A-62CC-4E67-87B7-87E7D0B40EE6}"/>
                </a:ext>
              </a:extLst>
            </p:cNvPr>
            <p:cNvCxnSpPr>
              <a:cxnSpLocks/>
            </p:cNvCxnSpPr>
            <p:nvPr/>
          </p:nvCxnSpPr>
          <p:spPr>
            <a:xfrm>
              <a:off x="5788634" y="2701713"/>
              <a:ext cx="270561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873A964A-04A4-4776-A73B-20D6358AA823}"/>
                </a:ext>
              </a:extLst>
            </p:cNvPr>
            <p:cNvSpPr/>
            <p:nvPr/>
          </p:nvSpPr>
          <p:spPr>
            <a:xfrm>
              <a:off x="6031002" y="2477667"/>
              <a:ext cx="1225550" cy="4250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Basic confirm function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CEE6FD3-42F6-4B7F-85DB-FAEB9B8FDFD0}"/>
                </a:ext>
              </a:extLst>
            </p:cNvPr>
            <p:cNvSpPr/>
            <p:nvPr/>
          </p:nvSpPr>
          <p:spPr>
            <a:xfrm>
              <a:off x="7373303" y="2481122"/>
              <a:ext cx="963026" cy="42155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PL check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89C8C599-976B-4FAE-9027-FC6B8FF45DFB}"/>
                </a:ext>
              </a:extLst>
            </p:cNvPr>
            <p:cNvSpPr/>
            <p:nvPr/>
          </p:nvSpPr>
          <p:spPr>
            <a:xfrm>
              <a:off x="8510834" y="2487400"/>
              <a:ext cx="1225550" cy="4152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FULL Function check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A95ABD1-96A2-4E54-A10F-203D2EC99BD7}"/>
                </a:ext>
              </a:extLst>
            </p:cNvPr>
            <p:cNvSpPr/>
            <p:nvPr/>
          </p:nvSpPr>
          <p:spPr>
            <a:xfrm>
              <a:off x="5109092" y="2477666"/>
              <a:ext cx="714422" cy="425009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F/G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sample</a:t>
              </a:r>
            </a:p>
          </p:txBody>
        </p:sp>
        <p:sp>
          <p:nvSpPr>
            <p:cNvPr id="132" name="Rectangle: Rounded Corners 87">
              <a:extLst>
                <a:ext uri="{FF2B5EF4-FFF2-40B4-BE49-F238E27FC236}">
                  <a16:creationId xmlns:a16="http://schemas.microsoft.com/office/drawing/2014/main" id="{30450557-02CF-4F89-BBEF-6408C35AEF98}"/>
                </a:ext>
              </a:extLst>
            </p:cNvPr>
            <p:cNvSpPr/>
            <p:nvPr/>
          </p:nvSpPr>
          <p:spPr>
            <a:xfrm>
              <a:off x="5044628" y="2419900"/>
              <a:ext cx="847832" cy="543332"/>
            </a:xfrm>
            <a:prstGeom prst="roundRect">
              <a:avLst>
                <a:gd name="adj" fmla="val 4455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: Rounded Corners 88">
              <a:extLst>
                <a:ext uri="{FF2B5EF4-FFF2-40B4-BE49-F238E27FC236}">
                  <a16:creationId xmlns:a16="http://schemas.microsoft.com/office/drawing/2014/main" id="{4AB2BA7D-68EC-4664-B330-B5DE36429703}"/>
                </a:ext>
              </a:extLst>
            </p:cNvPr>
            <p:cNvSpPr/>
            <p:nvPr/>
          </p:nvSpPr>
          <p:spPr>
            <a:xfrm>
              <a:off x="5968103" y="2415612"/>
              <a:ext cx="3842364" cy="543332"/>
            </a:xfrm>
            <a:prstGeom prst="roundRect">
              <a:avLst>
                <a:gd name="adj" fmla="val 4455"/>
              </a:avLst>
            </a:prstGeom>
            <a:noFill/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F577CF0-DB8C-422B-B71C-A0AEBB8A605A}"/>
                </a:ext>
              </a:extLst>
            </p:cNvPr>
            <p:cNvSpPr/>
            <p:nvPr/>
          </p:nvSpPr>
          <p:spPr>
            <a:xfrm>
              <a:off x="5112605" y="2213165"/>
              <a:ext cx="694837" cy="28700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highlight>
                    <a:srgbClr val="FFFF00"/>
                  </a:highligh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FA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B225857-F36E-4393-BB91-9876A12D6EE4}"/>
                </a:ext>
              </a:extLst>
            </p:cNvPr>
            <p:cNvSpPr/>
            <p:nvPr/>
          </p:nvSpPr>
          <p:spPr>
            <a:xfrm>
              <a:off x="7296852" y="2209228"/>
              <a:ext cx="864874" cy="28700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highlight>
                    <a:srgbClr val="FFFF00"/>
                  </a:highlight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OQC</a:t>
              </a:r>
            </a:p>
          </p:txBody>
        </p:sp>
        <p:sp>
          <p:nvSpPr>
            <p:cNvPr id="136" name="Arrow: Down 91">
              <a:extLst>
                <a:ext uri="{FF2B5EF4-FFF2-40B4-BE49-F238E27FC236}">
                  <a16:creationId xmlns:a16="http://schemas.microsoft.com/office/drawing/2014/main" id="{AF956A42-E42A-4BA6-BB2A-0B86A48EDAB0}"/>
                </a:ext>
              </a:extLst>
            </p:cNvPr>
            <p:cNvSpPr/>
            <p:nvPr/>
          </p:nvSpPr>
          <p:spPr>
            <a:xfrm>
              <a:off x="6219438" y="2920512"/>
              <a:ext cx="401637" cy="379010"/>
            </a:xfrm>
            <a:prstGeom prst="downArrow">
              <a:avLst/>
            </a:prstGeom>
            <a:solidFill>
              <a:srgbClr val="FFC000"/>
            </a:solidFill>
            <a:ln cmpd="thinThick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Arrow: Down 92">
              <a:extLst>
                <a:ext uri="{FF2B5EF4-FFF2-40B4-BE49-F238E27FC236}">
                  <a16:creationId xmlns:a16="http://schemas.microsoft.com/office/drawing/2014/main" id="{17EB136C-358A-473A-8051-04F2F690E679}"/>
                </a:ext>
              </a:extLst>
            </p:cNvPr>
            <p:cNvSpPr/>
            <p:nvPr/>
          </p:nvSpPr>
          <p:spPr>
            <a:xfrm>
              <a:off x="9271247" y="2920512"/>
              <a:ext cx="401637" cy="373038"/>
            </a:xfrm>
            <a:prstGeom prst="downArrow">
              <a:avLst/>
            </a:prstGeom>
            <a:solidFill>
              <a:srgbClr val="FFC000"/>
            </a:solidFill>
            <a:ln cmpd="thinThick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10DE29AF-2B10-47C0-8AD9-1C763C46763A}"/>
                </a:ext>
              </a:extLst>
            </p:cNvPr>
            <p:cNvSpPr/>
            <p:nvPr/>
          </p:nvSpPr>
          <p:spPr>
            <a:xfrm>
              <a:off x="5966192" y="3331590"/>
              <a:ext cx="3139623" cy="1067988"/>
            </a:xfrm>
            <a:prstGeom prst="rect">
              <a:avLst/>
            </a:prstGeom>
            <a:noFill/>
            <a:ln w="38100" cmpd="thickThin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r>
                <a:rPr lang="en-US" sz="1050" b="1" u="sng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</a:rPr>
                <a:t>Basic function to confirm product</a:t>
              </a:r>
            </a:p>
            <a:p>
              <a:r>
                <a:rPr lang="en-US" sz="105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1. Clock setting Backup inspection</a:t>
              </a:r>
            </a:p>
            <a:p>
              <a:r>
                <a:rPr lang="en-US" sz="105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2. Sub Monitor Registration</a:t>
              </a:r>
            </a:p>
            <a:p>
              <a:r>
                <a:rPr lang="en-US" sz="1050" b="1" dirty="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3. Movement inspection of "Door station"</a:t>
              </a:r>
            </a:p>
            <a:p>
              <a:r>
                <a:rPr lang="en-US" sz="105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~  ………………………………</a:t>
              </a:r>
            </a:p>
            <a:p>
              <a:r>
                <a:rPr lang="en-US" sz="105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30. Shipping setup</a:t>
              </a:r>
            </a:p>
          </p:txBody>
        </p:sp>
        <p:sp>
          <p:nvSpPr>
            <p:cNvPr id="139" name="Rectangle: Rounded Corners 94">
              <a:extLst>
                <a:ext uri="{FF2B5EF4-FFF2-40B4-BE49-F238E27FC236}">
                  <a16:creationId xmlns:a16="http://schemas.microsoft.com/office/drawing/2014/main" id="{9D340AEB-5232-4A83-BBF7-75B25552AD11}"/>
                </a:ext>
              </a:extLst>
            </p:cNvPr>
            <p:cNvSpPr/>
            <p:nvPr/>
          </p:nvSpPr>
          <p:spPr>
            <a:xfrm>
              <a:off x="5047455" y="3338948"/>
              <a:ext cx="822898" cy="1073343"/>
            </a:xfrm>
            <a:prstGeom prst="roundRect">
              <a:avLst>
                <a:gd name="adj" fmla="val 4721"/>
              </a:avLst>
            </a:prstGeom>
            <a:solidFill>
              <a:srgbClr val="99FFCC"/>
            </a:solidFill>
            <a:ln w="38100" cmpd="thickThin">
              <a:solidFill>
                <a:srgbClr val="2A48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u="sng" dirty="0">
                  <a:solidFill>
                    <a:srgbClr val="0000CC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Leadtime</a:t>
              </a:r>
            </a:p>
            <a:p>
              <a:pPr algn="ctr"/>
              <a:r>
                <a:rPr lang="en-US" sz="1200" b="1" dirty="0">
                  <a:solidFill>
                    <a:srgbClr val="0000CC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18 mins</a:t>
              </a: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7C8A8AF-06E1-4753-A204-E84A151076FC}"/>
                </a:ext>
              </a:extLst>
            </p:cNvPr>
            <p:cNvCxnSpPr>
              <a:cxnSpLocks/>
            </p:cNvCxnSpPr>
            <p:nvPr/>
          </p:nvCxnSpPr>
          <p:spPr>
            <a:xfrm>
              <a:off x="5976056" y="3635370"/>
              <a:ext cx="23774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23D342F-9004-4666-B6DF-1674B5AD4B66}"/>
                </a:ext>
              </a:extLst>
            </p:cNvPr>
            <p:cNvCxnSpPr>
              <a:cxnSpLocks/>
            </p:cNvCxnSpPr>
            <p:nvPr/>
          </p:nvCxnSpPr>
          <p:spPr>
            <a:xfrm>
              <a:off x="5981284" y="3793063"/>
              <a:ext cx="23774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D9367F7-D384-4280-B8A6-C95F1058D205}"/>
                </a:ext>
              </a:extLst>
            </p:cNvPr>
            <p:cNvCxnSpPr>
              <a:cxnSpLocks/>
            </p:cNvCxnSpPr>
            <p:nvPr/>
          </p:nvCxnSpPr>
          <p:spPr>
            <a:xfrm>
              <a:off x="5985938" y="4277781"/>
              <a:ext cx="23774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ectangle: Rounded Corners 13">
              <a:extLst>
                <a:ext uri="{FF2B5EF4-FFF2-40B4-BE49-F238E27FC236}">
                  <a16:creationId xmlns:a16="http://schemas.microsoft.com/office/drawing/2014/main" id="{6C29816F-EAB8-41EF-A6E2-FBF8D494135E}"/>
                </a:ext>
              </a:extLst>
            </p:cNvPr>
            <p:cNvSpPr/>
            <p:nvPr/>
          </p:nvSpPr>
          <p:spPr>
            <a:xfrm>
              <a:off x="5104400" y="4638241"/>
              <a:ext cx="4321924" cy="1081152"/>
            </a:xfrm>
            <a:prstGeom prst="roundRect">
              <a:avLst>
                <a:gd name="adj" fmla="val 9694"/>
              </a:avLst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Item: [3. Movement inspection of "Door station“]: 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Confirm product power ON : OK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Image quality                    : OK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Communication                 : OK</a:t>
              </a:r>
            </a:p>
            <a:p>
              <a:r>
                <a:rPr lang="en-US" sz="1200" dirty="0">
                  <a:solidFill>
                    <a:srgbClr val="0000CC"/>
                  </a:solidFill>
                  <a:latin typeface="Meiryo" panose="020B0604030504040204" pitchFamily="34" charset="-128"/>
                  <a:ea typeface="Meiryo" panose="020B0604030504040204" pitchFamily="34" charset="-128"/>
                  <a:sym typeface="Wingdings" panose="05000000000000000000" pitchFamily="2" charset="2"/>
                </a:rPr>
                <a:t> Ensure product OK before PL check</a:t>
              </a:r>
              <a:endParaRPr lang="en-US" sz="1200" dirty="0">
                <a:solidFill>
                  <a:srgbClr val="0000CC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C745C64C-AEE7-4743-A2A3-9FEC0200C602}"/>
                </a:ext>
              </a:extLst>
            </p:cNvPr>
            <p:cNvCxnSpPr/>
            <p:nvPr/>
          </p:nvCxnSpPr>
          <p:spPr>
            <a:xfrm>
              <a:off x="8729132" y="4043306"/>
              <a:ext cx="0" cy="573103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96B7CFD-2EA9-4DF7-8CD6-ECCD0919BB14}"/>
                </a:ext>
              </a:extLst>
            </p:cNvPr>
            <p:cNvSpPr/>
            <p:nvPr/>
          </p:nvSpPr>
          <p:spPr>
            <a:xfrm>
              <a:off x="6609326" y="3078414"/>
              <a:ext cx="240161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050" b="1" dirty="0">
                  <a:solidFill>
                    <a:srgbClr val="0000CC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[Reduce item before PL check]</a:t>
              </a:r>
              <a:endParaRPr lang="en-US" sz="1050" b="1" dirty="0">
                <a:solidFill>
                  <a:srgbClr val="0000CC"/>
                </a:solidFill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933DCE7D-B0BD-446A-B1A2-BCC7968BF783}"/>
                </a:ext>
              </a:extLst>
            </p:cNvPr>
            <p:cNvSpPr/>
            <p:nvPr/>
          </p:nvSpPr>
          <p:spPr>
            <a:xfrm>
              <a:off x="8603360" y="2188942"/>
              <a:ext cx="1040497" cy="28700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&lt;1 time&gt;</a:t>
              </a:r>
            </a:p>
          </p:txBody>
        </p:sp>
        <p:sp>
          <p:nvSpPr>
            <p:cNvPr id="148" name="Rectangle: Rounded Corners 67">
              <a:extLst>
                <a:ext uri="{FF2B5EF4-FFF2-40B4-BE49-F238E27FC236}">
                  <a16:creationId xmlns:a16="http://schemas.microsoft.com/office/drawing/2014/main" id="{7968B598-DEA0-4893-A555-BE36640CD4B1}"/>
                </a:ext>
              </a:extLst>
            </p:cNvPr>
            <p:cNvSpPr/>
            <p:nvPr/>
          </p:nvSpPr>
          <p:spPr>
            <a:xfrm>
              <a:off x="9155716" y="3325618"/>
              <a:ext cx="650302" cy="1073343"/>
            </a:xfrm>
            <a:prstGeom prst="roundRect">
              <a:avLst>
                <a:gd name="adj" fmla="val 4721"/>
              </a:avLst>
            </a:prstGeom>
            <a:noFill/>
            <a:ln w="38100" cmpd="thickThin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50" b="1" dirty="0">
                  <a:solidFill>
                    <a:srgbClr val="0000CC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Full check </a:t>
              </a:r>
            </a:p>
            <a:p>
              <a:pPr algn="ctr"/>
              <a:r>
                <a:rPr lang="en-US" sz="1050" b="1" dirty="0">
                  <a:solidFill>
                    <a:srgbClr val="0000CC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30 items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11036965" y="4018457"/>
            <a:ext cx="1676400" cy="89617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2188723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">
            <a:extLst>
              <a:ext uri="{FF2B5EF4-FFF2-40B4-BE49-F238E27FC236}">
                <a16:creationId xmlns:a16="http://schemas.microsoft.com/office/drawing/2014/main" id="{0460C96F-35E5-48FF-A4A6-3B1DCF306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089" y="508300"/>
            <a:ext cx="2759798" cy="403627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PIC: Mai Thi Hang </a:t>
            </a:r>
          </a:p>
        </p:txBody>
      </p:sp>
      <p:sp>
        <p:nvSpPr>
          <p:cNvPr id="42" name="AutoShape 6">
            <a:extLst>
              <a:ext uri="{FF2B5EF4-FFF2-40B4-BE49-F238E27FC236}">
                <a16:creationId xmlns:a16="http://schemas.microsoft.com/office/drawing/2014/main" id="{C92EC9A8-3C6B-4E5B-A22B-6DB072536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779" y="508301"/>
            <a:ext cx="2439298" cy="39447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0" algn="ctr" defTabSz="914400" eaLnBrk="1" hangingPunct="1"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Date: </a:t>
            </a:r>
            <a:r>
              <a:rPr kumimoji="1" lang="en-US" altLang="ja-JP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Mar/2024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endParaRPr kumimoji="0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43" name="AutoShape 6">
            <a:extLst>
              <a:ext uri="{FF2B5EF4-FFF2-40B4-BE49-F238E27FC236}">
                <a16:creationId xmlns:a16="http://schemas.microsoft.com/office/drawing/2014/main" id="{91CEAEE3-BB1C-4A99-8399-9B36A303C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000" y="503024"/>
            <a:ext cx="2268741" cy="411376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Expn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:  </a:t>
            </a:r>
            <a:r>
              <a:rPr kumimoji="1" lang="en-US" altLang="ja-JP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0</a:t>
            </a:r>
            <a:r>
              <a:rPr kumimoji="1" lang="vi-VN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USD</a:t>
            </a:r>
          </a:p>
        </p:txBody>
      </p:sp>
      <p:sp>
        <p:nvSpPr>
          <p:cNvPr id="44" name="AutoShape 6">
            <a:extLst>
              <a:ext uri="{FF2B5EF4-FFF2-40B4-BE49-F238E27FC236}">
                <a16:creationId xmlns:a16="http://schemas.microsoft.com/office/drawing/2014/main" id="{1293BCE8-0689-4008-933B-5F5B00DA7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61" y="502665"/>
            <a:ext cx="2268741" cy="409261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Section : OQC-TV </a:t>
            </a:r>
            <a:endParaRPr kumimoji="0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45" name="Rounded Rectangle 53">
            <a:extLst>
              <a:ext uri="{FF2B5EF4-FFF2-40B4-BE49-F238E27FC236}">
                <a16:creationId xmlns:a16="http://schemas.microsoft.com/office/drawing/2014/main" id="{8707D7CC-3EB2-4D69-8644-39D31A89D659}"/>
              </a:ext>
            </a:extLst>
          </p:cNvPr>
          <p:cNvSpPr/>
          <p:nvPr/>
        </p:nvSpPr>
        <p:spPr>
          <a:xfrm>
            <a:off x="10248905" y="502487"/>
            <a:ext cx="1876881" cy="40292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Done</a:t>
            </a:r>
          </a:p>
        </p:txBody>
      </p:sp>
      <p:sp>
        <p:nvSpPr>
          <p:cNvPr id="46" name="AutoShape 3">
            <a:extLst>
              <a:ext uri="{FF2B5EF4-FFF2-40B4-BE49-F238E27FC236}">
                <a16:creationId xmlns:a16="http://schemas.microsoft.com/office/drawing/2014/main" id="{EB8AF2FD-EE0A-4B6C-890C-5C2455757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3" y="1225550"/>
            <a:ext cx="6052223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51" name="Text Box 5">
            <a:extLst>
              <a:ext uri="{FF2B5EF4-FFF2-40B4-BE49-F238E27FC236}">
                <a16:creationId xmlns:a16="http://schemas.microsoft.com/office/drawing/2014/main" id="{D8B15242-08BC-4D3A-B13D-DB4296F1C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082" y="1012373"/>
            <a:ext cx="1754608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After</a:t>
            </a: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endParaRPr kumimoji="1" lang="en-US" altLang="ja-JP" sz="2000" b="1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3" name="AutoShape 2">
            <a:extLst>
              <a:ext uri="{FF2B5EF4-FFF2-40B4-BE49-F238E27FC236}">
                <a16:creationId xmlns:a16="http://schemas.microsoft.com/office/drawing/2014/main" id="{E11AC16D-55B7-40C5-B139-D69B10579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75" y="1225550"/>
            <a:ext cx="5844286" cy="418465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>
              <a:defRPr/>
            </a:pPr>
            <a:endParaRPr lang="ja-JP" altLang="en-US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54" name="Text Box 4">
            <a:extLst>
              <a:ext uri="{FF2B5EF4-FFF2-40B4-BE49-F238E27FC236}">
                <a16:creationId xmlns:a16="http://schemas.microsoft.com/office/drawing/2014/main" id="{3A6B7448-6E82-4177-BC98-AE830559A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595" y="990600"/>
            <a:ext cx="1738582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400">
              <a:defRPr/>
            </a:pPr>
            <a:r>
              <a:rPr kumimoji="1" lang="en-US" altLang="ja-JP" sz="2000" b="1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◆Before</a:t>
            </a:r>
          </a:p>
        </p:txBody>
      </p:sp>
      <p:sp>
        <p:nvSpPr>
          <p:cNvPr id="55" name="AutoShape 6">
            <a:extLst>
              <a:ext uri="{FF2B5EF4-FFF2-40B4-BE49-F238E27FC236}">
                <a16:creationId xmlns:a16="http://schemas.microsoft.com/office/drawing/2014/main" id="{C2495049-CD24-494D-9A2D-8312A232B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0" y="5473044"/>
            <a:ext cx="5828801" cy="1299139"/>
          </a:xfrm>
          <a:prstGeom prst="roundRect">
            <a:avLst>
              <a:gd name="adj" fmla="val 11546"/>
            </a:avLst>
          </a:prstGeom>
          <a:solidFill>
            <a:srgbClr val="FFFFCC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/>
          <a:lstStyle/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OQC pick up heavy sampling by manual </a:t>
            </a: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 Risk: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Affect operator health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Product easy drop during pick up</a:t>
            </a:r>
            <a:endParaRPr lang="en-US" sz="1600" dirty="0"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6" name="AutoShape 6">
            <a:extLst>
              <a:ext uri="{FF2B5EF4-FFF2-40B4-BE49-F238E27FC236}">
                <a16:creationId xmlns:a16="http://schemas.microsoft.com/office/drawing/2014/main" id="{5AB36132-FABA-4FEB-8300-D463A5D2D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92" y="5473044"/>
            <a:ext cx="6052223" cy="1291683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Common using Pickup machine with FA process::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FA/PE: Training for OQC operator using method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Training about safety for all OQC operators </a:t>
            </a:r>
            <a:endParaRPr lang="en-US" sz="1600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BCE4659-599B-46B2-82FA-453441772A1D}"/>
              </a:ext>
            </a:extLst>
          </p:cNvPr>
          <p:cNvSpPr txBox="1"/>
          <p:nvPr/>
        </p:nvSpPr>
        <p:spPr>
          <a:xfrm>
            <a:off x="128062" y="1162700"/>
            <a:ext cx="5821699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n-US" sz="16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Pick up heavy product of TV &amp; MW</a:t>
            </a:r>
            <a:endParaRPr lang="en-GB" sz="16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358F6-CA12-40E1-AA88-C560E0149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5890" y="2864453"/>
            <a:ext cx="2538992" cy="1627728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5C1F8717-E64D-459F-BFF3-E2E8E924ACC4}"/>
              </a:ext>
            </a:extLst>
          </p:cNvPr>
          <p:cNvSpPr txBox="1"/>
          <p:nvPr/>
        </p:nvSpPr>
        <p:spPr>
          <a:xfrm>
            <a:off x="6031675" y="1212441"/>
            <a:ext cx="5844286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n-US" sz="16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Common using Pick up machine with FA process</a:t>
            </a:r>
            <a:endParaRPr lang="en-GB" sz="16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56" name="TextBox 8">
            <a:extLst>
              <a:ext uri="{FF2B5EF4-FFF2-40B4-BE49-F238E27FC236}">
                <a16:creationId xmlns:a16="http://schemas.microsoft.com/office/drawing/2014/main" id="{A3E9D103-7D2F-400F-828B-1F104039D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3" y="57809"/>
            <a:ext cx="1766252" cy="328585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buNone/>
            </a:pPr>
            <a:r>
              <a:rPr lang="en-US" altLang="ja-JP" sz="1400" b="1" dirty="0">
                <a:solidFill>
                  <a:schemeClr val="bg1"/>
                </a:solidFill>
                <a:ea typeface="Meiryo UI" panose="020B0604030504040204" pitchFamily="50" charset="-128"/>
                <a:sym typeface="Wingdings" panose="05000000000000000000" pitchFamily="2" charset="2"/>
              </a:rPr>
              <a:t>Safety</a:t>
            </a:r>
            <a:endParaRPr lang="ja-JP" altLang="en-US" sz="1400" b="1" dirty="0">
              <a:solidFill>
                <a:schemeClr val="bg1"/>
              </a:solidFill>
              <a:ea typeface="Meiryo UI" panose="020B0604030504040204" pitchFamily="50" charset="-128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8487E5-162C-42D5-A21F-983E451891CE}"/>
              </a:ext>
            </a:extLst>
          </p:cNvPr>
          <p:cNvGrpSpPr/>
          <p:nvPr/>
        </p:nvGrpSpPr>
        <p:grpSpPr>
          <a:xfrm>
            <a:off x="428336" y="1938230"/>
            <a:ext cx="5185099" cy="474428"/>
            <a:chOff x="394906" y="2151989"/>
            <a:chExt cx="5185099" cy="47442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D4B2A01-F66F-441B-A620-7CF4AE5FF829}"/>
                </a:ext>
              </a:extLst>
            </p:cNvPr>
            <p:cNvCxnSpPr>
              <a:cxnSpLocks/>
            </p:cNvCxnSpPr>
            <p:nvPr/>
          </p:nvCxnSpPr>
          <p:spPr>
            <a:xfrm>
              <a:off x="1864487" y="2395554"/>
              <a:ext cx="21693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5AC193-AB9C-4B3F-97F9-E7A3412CF765}"/>
                </a:ext>
              </a:extLst>
            </p:cNvPr>
            <p:cNvGrpSpPr/>
            <p:nvPr/>
          </p:nvGrpSpPr>
          <p:grpSpPr>
            <a:xfrm>
              <a:off x="394906" y="2151989"/>
              <a:ext cx="5185099" cy="474428"/>
              <a:chOff x="538675" y="2078990"/>
              <a:chExt cx="4450184" cy="625596"/>
            </a:xfrm>
            <a:noFill/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A7CD2F7-B957-43BA-8091-08B9892D84C7}"/>
                  </a:ext>
                </a:extLst>
              </p:cNvPr>
              <p:cNvSpPr/>
              <p:nvPr/>
            </p:nvSpPr>
            <p:spPr>
              <a:xfrm>
                <a:off x="538675" y="2078990"/>
                <a:ext cx="1284851" cy="62559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FA</a:t>
                </a: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87036BF0-00DA-4D3A-9A9C-7C32D961395C}"/>
                  </a:ext>
                </a:extLst>
              </p:cNvPr>
              <p:cNvSpPr/>
              <p:nvPr/>
            </p:nvSpPr>
            <p:spPr>
              <a:xfrm>
                <a:off x="2121343" y="2078990"/>
                <a:ext cx="1284851" cy="62559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OQC</a:t>
                </a: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3B8B6942-7EB5-4E63-958D-FEC3289A6FA2}"/>
                  </a:ext>
                </a:extLst>
              </p:cNvPr>
              <p:cNvSpPr/>
              <p:nvPr/>
            </p:nvSpPr>
            <p:spPr>
              <a:xfrm>
                <a:off x="3704008" y="2078990"/>
                <a:ext cx="1284851" cy="62559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SCM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3DA53B8-92FF-411B-8DA1-35893971F69A}"/>
              </a:ext>
            </a:extLst>
          </p:cNvPr>
          <p:cNvGrpSpPr/>
          <p:nvPr/>
        </p:nvGrpSpPr>
        <p:grpSpPr>
          <a:xfrm>
            <a:off x="327113" y="2704114"/>
            <a:ext cx="5521492" cy="1867992"/>
            <a:chOff x="224210" y="2589524"/>
            <a:chExt cx="5688799" cy="162508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77122F1-D6C0-4CF5-9940-65FEB99B9D3F}"/>
                </a:ext>
              </a:extLst>
            </p:cNvPr>
            <p:cNvGrpSpPr/>
            <p:nvPr/>
          </p:nvGrpSpPr>
          <p:grpSpPr>
            <a:xfrm>
              <a:off x="224210" y="2726282"/>
              <a:ext cx="4776208" cy="1488327"/>
              <a:chOff x="251931" y="2101764"/>
              <a:chExt cx="4776208" cy="1488327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529532C-B20A-44C2-9822-B0EA465C6C69}"/>
                  </a:ext>
                </a:extLst>
              </p:cNvPr>
              <p:cNvGrpSpPr/>
              <p:nvPr/>
            </p:nvGrpSpPr>
            <p:grpSpPr>
              <a:xfrm>
                <a:off x="251931" y="2101764"/>
                <a:ext cx="4588728" cy="1488327"/>
                <a:chOff x="214968" y="1963849"/>
                <a:chExt cx="4727771" cy="1798061"/>
              </a:xfrm>
            </p:grpSpPr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F53E3A94-FD07-4524-B638-630A74F5D2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3320" y="1989740"/>
                  <a:ext cx="1843423" cy="1187800"/>
                </a:xfrm>
                <a:prstGeom prst="rect">
                  <a:avLst/>
                </a:prstGeom>
              </p:spPr>
            </p:pic>
            <p:sp>
              <p:nvSpPr>
                <p:cNvPr id="108" name="Right Arrow 31">
                  <a:extLst>
                    <a:ext uri="{FF2B5EF4-FFF2-40B4-BE49-F238E27FC236}">
                      <a16:creationId xmlns:a16="http://schemas.microsoft.com/office/drawing/2014/main" id="{AE3AE09D-3E95-4C2B-A5BA-A3DC7FA97462}"/>
                    </a:ext>
                  </a:extLst>
                </p:cNvPr>
                <p:cNvSpPr/>
                <p:nvPr/>
              </p:nvSpPr>
              <p:spPr>
                <a:xfrm>
                  <a:off x="2163338" y="2407523"/>
                  <a:ext cx="186627" cy="381742"/>
                </a:xfrm>
                <a:prstGeom prst="rightArrow">
                  <a:avLst/>
                </a:prstGeom>
                <a:noFill/>
                <a:ln w="3175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>
                    <a:latin typeface="Meiryo UI" panose="020B0604030504040204" pitchFamily="34" charset="-128"/>
                    <a:ea typeface="Meiryo UI" panose="020B0604030504040204" pitchFamily="34" charset="-128"/>
                  </a:endParaRP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717AB23-132B-4801-85EB-7E2F1F9C1D9C}"/>
                    </a:ext>
                  </a:extLst>
                </p:cNvPr>
                <p:cNvGrpSpPr/>
                <p:nvPr/>
              </p:nvGrpSpPr>
              <p:grpSpPr>
                <a:xfrm>
                  <a:off x="2451643" y="1963849"/>
                  <a:ext cx="1125667" cy="1187798"/>
                  <a:chOff x="2393663" y="1969254"/>
                  <a:chExt cx="1125667" cy="1187798"/>
                </a:xfrm>
              </p:grpSpPr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7331863B-FF91-471F-B601-25AA9004CE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393663" y="1972552"/>
                    <a:ext cx="1125667" cy="1184500"/>
                  </a:xfrm>
                  <a:prstGeom prst="rect">
                    <a:avLst/>
                  </a:prstGeom>
                </p:spPr>
              </p:pic>
              <p:sp>
                <p:nvSpPr>
                  <p:cNvPr id="109" name="Right Arrow 14">
                    <a:extLst>
                      <a:ext uri="{FF2B5EF4-FFF2-40B4-BE49-F238E27FC236}">
                        <a16:creationId xmlns:a16="http://schemas.microsoft.com/office/drawing/2014/main" id="{2BE31FCF-1FE9-4FC0-8B8B-13E9FC60F859}"/>
                      </a:ext>
                    </a:extLst>
                  </p:cNvPr>
                  <p:cNvSpPr/>
                  <p:nvPr/>
                </p:nvSpPr>
                <p:spPr>
                  <a:xfrm rot="3701962">
                    <a:off x="2408239" y="1974155"/>
                    <a:ext cx="231707" cy="228099"/>
                  </a:xfrm>
                  <a:prstGeom prst="rightArrow">
                    <a:avLst>
                      <a:gd name="adj1" fmla="val 47284"/>
                      <a:gd name="adj2" fmla="val 50000"/>
                    </a:avLst>
                  </a:prstGeom>
                  <a:solidFill>
                    <a:srgbClr val="FFFF00"/>
                  </a:solidFill>
                  <a:ln w="63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>
                      <a:latin typeface="Meiryo UI" panose="020B0604030504040204" pitchFamily="34" charset="-128"/>
                      <a:ea typeface="Meiryo UI" panose="020B0604030504040204" pitchFamily="34" charset="-128"/>
                    </a:endParaRPr>
                  </a:p>
                </p:txBody>
              </p:sp>
              <p:sp>
                <p:nvSpPr>
                  <p:cNvPr id="110" name="Right Arrow 36">
                    <a:extLst>
                      <a:ext uri="{FF2B5EF4-FFF2-40B4-BE49-F238E27FC236}">
                        <a16:creationId xmlns:a16="http://schemas.microsoft.com/office/drawing/2014/main" id="{130BC93F-294E-47A1-8851-9B2598E89D16}"/>
                      </a:ext>
                    </a:extLst>
                  </p:cNvPr>
                  <p:cNvSpPr/>
                  <p:nvPr/>
                </p:nvSpPr>
                <p:spPr>
                  <a:xfrm rot="8083763">
                    <a:off x="3269680" y="1978334"/>
                    <a:ext cx="224046" cy="205886"/>
                  </a:xfrm>
                  <a:prstGeom prst="rightArrow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>
                      <a:latin typeface="Meiryo UI" panose="020B0604030504040204" pitchFamily="34" charset="-128"/>
                      <a:ea typeface="Meiryo UI" panose="020B0604030504040204" pitchFamily="34" charset="-128"/>
                    </a:endParaRPr>
                  </a:p>
                </p:txBody>
              </p:sp>
            </p:grpSp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5AD817FB-0BA4-4CBB-943D-F9C501FD12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19174" y="1967147"/>
                  <a:ext cx="923563" cy="1157189"/>
                </a:xfrm>
                <a:prstGeom prst="rect">
                  <a:avLst/>
                </a:prstGeom>
              </p:spPr>
            </p:pic>
            <p:sp>
              <p:nvSpPr>
                <p:cNvPr id="117" name="Rounded Rectangle 1">
                  <a:extLst>
                    <a:ext uri="{FF2B5EF4-FFF2-40B4-BE49-F238E27FC236}">
                      <a16:creationId xmlns:a16="http://schemas.microsoft.com/office/drawing/2014/main" id="{CB98F559-F523-4A48-BF16-2F45C68CAADC}"/>
                    </a:ext>
                  </a:extLst>
                </p:cNvPr>
                <p:cNvSpPr/>
                <p:nvPr/>
              </p:nvSpPr>
              <p:spPr>
                <a:xfrm>
                  <a:off x="214968" y="3263285"/>
                  <a:ext cx="1876801" cy="49862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00">
                    <a:alpha val="7000"/>
                  </a:srgbClr>
                </a:solidFill>
                <a:ln w="3175"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u="sng" dirty="0">
                      <a:solidFill>
                        <a:schemeClr val="tx1"/>
                      </a:solidFill>
                      <a:latin typeface="Meiryo UI" panose="020B0604030504040204" pitchFamily="34" charset="-128"/>
                      <a:ea typeface="Meiryo UI" panose="020B0604030504040204" pitchFamily="34" charset="-128"/>
                      <a:cs typeface="Arial" panose="020B0604020202020204" pitchFamily="34" charset="0"/>
                    </a:rPr>
                    <a:t>MZ2000 series: </a:t>
                  </a:r>
                  <a:r>
                    <a:rPr lang="en-US" sz="1400" b="1" dirty="0">
                      <a:solidFill>
                        <a:srgbClr val="FF0000"/>
                      </a:solidFill>
                      <a:latin typeface="Meiryo UI" panose="020B0604030504040204" pitchFamily="34" charset="-128"/>
                      <a:ea typeface="Meiryo UI" panose="020B0604030504040204" pitchFamily="34" charset="-128"/>
                      <a:cs typeface="Arial" panose="020B0604020202020204" pitchFamily="34" charset="0"/>
                    </a:rPr>
                    <a:t>62</a:t>
                  </a:r>
                  <a:r>
                    <a:rPr lang="en-US" sz="1400" dirty="0">
                      <a:solidFill>
                        <a:schemeClr val="tx1"/>
                      </a:solidFill>
                      <a:latin typeface="Meiryo UI" panose="020B0604030504040204" pitchFamily="34" charset="-128"/>
                      <a:ea typeface="Meiryo UI" panose="020B0604030504040204" pitchFamily="34" charset="-128"/>
                      <a:cs typeface="Arial" panose="020B0604020202020204" pitchFamily="34" charset="0"/>
                    </a:rPr>
                    <a:t>kg</a:t>
                  </a:r>
                </a:p>
              </p:txBody>
            </p:sp>
            <p:sp>
              <p:nvSpPr>
                <p:cNvPr id="122" name="Rounded Rectangle 1">
                  <a:extLst>
                    <a:ext uri="{FF2B5EF4-FFF2-40B4-BE49-F238E27FC236}">
                      <a16:creationId xmlns:a16="http://schemas.microsoft.com/office/drawing/2014/main" id="{77C96278-8401-4E4F-A09C-0E8210E62E00}"/>
                    </a:ext>
                  </a:extLst>
                </p:cNvPr>
                <p:cNvSpPr/>
                <p:nvPr/>
              </p:nvSpPr>
              <p:spPr>
                <a:xfrm>
                  <a:off x="2432911" y="3263284"/>
                  <a:ext cx="2509828" cy="498626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00">
                    <a:alpha val="7000"/>
                  </a:srgbClr>
                </a:solidFill>
                <a:ln w="3175"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Meiryo UI" panose="020B0604030504040204" pitchFamily="34" charset="-128"/>
                      <a:ea typeface="Meiryo UI" panose="020B0604030504040204" pitchFamily="34" charset="-128"/>
                      <a:cs typeface="Arial" panose="020B0604020202020204" pitchFamily="34" charset="0"/>
                    </a:rPr>
                    <a:t>Need 4 operators to packing</a:t>
                  </a:r>
                </a:p>
              </p:txBody>
            </p:sp>
            <p:sp>
              <p:nvSpPr>
                <p:cNvPr id="153" name="Right Arrow 31">
                  <a:extLst>
                    <a:ext uri="{FF2B5EF4-FFF2-40B4-BE49-F238E27FC236}">
                      <a16:creationId xmlns:a16="http://schemas.microsoft.com/office/drawing/2014/main" id="{84DBD68E-B456-4BB2-A67D-81A8BF2EC39E}"/>
                    </a:ext>
                  </a:extLst>
                </p:cNvPr>
                <p:cNvSpPr/>
                <p:nvPr/>
              </p:nvSpPr>
              <p:spPr>
                <a:xfrm>
                  <a:off x="3691218" y="2436274"/>
                  <a:ext cx="186627" cy="381742"/>
                </a:xfrm>
                <a:prstGeom prst="rightArrow">
                  <a:avLst/>
                </a:prstGeom>
                <a:noFill/>
                <a:ln w="3175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>
                    <a:latin typeface="Meiryo UI" panose="020B0604030504040204" pitchFamily="34" charset="-128"/>
                    <a:ea typeface="Meiryo UI" panose="020B0604030504040204" pitchFamily="34" charset="-128"/>
                  </a:endParaRPr>
                </a:p>
              </p:txBody>
            </p:sp>
          </p:grp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53878303-4FD7-4D4E-8DCB-070DA06FF108}"/>
                  </a:ext>
                </a:extLst>
              </p:cNvPr>
              <p:cNvSpPr/>
              <p:nvPr/>
            </p:nvSpPr>
            <p:spPr>
              <a:xfrm>
                <a:off x="4871331" y="2356799"/>
                <a:ext cx="156808" cy="420909"/>
              </a:xfrm>
              <a:prstGeom prst="rightArrow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669AF82-15F5-4369-AE04-DD83AAAFE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13691" y="2907610"/>
              <a:ext cx="892317" cy="821950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0E6BDAC-DD4A-44D3-9385-52DB41954B24}"/>
                </a:ext>
              </a:extLst>
            </p:cNvPr>
            <p:cNvSpPr/>
            <p:nvPr/>
          </p:nvSpPr>
          <p:spPr>
            <a:xfrm>
              <a:off x="4998152" y="2589524"/>
              <a:ext cx="914857" cy="3139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Back-ache</a:t>
              </a:r>
            </a:p>
          </p:txBody>
        </p:sp>
      </p:grpSp>
      <p:sp>
        <p:nvSpPr>
          <p:cNvPr id="8" name="Arrow: Down 7">
            <a:extLst>
              <a:ext uri="{FF2B5EF4-FFF2-40B4-BE49-F238E27FC236}">
                <a16:creationId xmlns:a16="http://schemas.microsoft.com/office/drawing/2014/main" id="{E415B15A-F5F3-4656-9437-F4CB967913EE}"/>
              </a:ext>
            </a:extLst>
          </p:cNvPr>
          <p:cNvSpPr/>
          <p:nvPr/>
        </p:nvSpPr>
        <p:spPr>
          <a:xfrm>
            <a:off x="2819400" y="2519741"/>
            <a:ext cx="407407" cy="230862"/>
          </a:xfrm>
          <a:prstGeom prst="downArrow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CDCDC2-F108-4634-AAC7-E40C2AA9E138}"/>
              </a:ext>
            </a:extLst>
          </p:cNvPr>
          <p:cNvSpPr txBox="1"/>
          <p:nvPr/>
        </p:nvSpPr>
        <p:spPr>
          <a:xfrm>
            <a:off x="165743" y="4710490"/>
            <a:ext cx="5739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Pa</a:t>
            </a: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cking &amp; Repacking by Manual: </a:t>
            </a: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H</a:t>
            </a: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eavy product </a:t>
            </a:r>
          </a:p>
          <a:p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     </a:t>
            </a: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 Dangerous for operators</a:t>
            </a:r>
            <a:endParaRPr lang="en-US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7083A1-65D3-47BC-BA33-D2071CC003A6}"/>
              </a:ext>
            </a:extLst>
          </p:cNvPr>
          <p:cNvSpPr txBox="1"/>
          <p:nvPr/>
        </p:nvSpPr>
        <p:spPr>
          <a:xfrm>
            <a:off x="6136728" y="4710490"/>
            <a:ext cx="5739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Pa</a:t>
            </a: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cking &amp; Repacking by mac</a:t>
            </a: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hine on FA pro</a:t>
            </a:r>
            <a:r>
              <a:rPr 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cess</a:t>
            </a:r>
            <a:endParaRPr lang="en-US" sz="16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     </a:t>
            </a: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 Safety for operators</a:t>
            </a:r>
            <a:endParaRPr lang="en-US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0DF6610-5A35-4126-B96F-26EE554E247A}"/>
              </a:ext>
            </a:extLst>
          </p:cNvPr>
          <p:cNvGrpSpPr/>
          <p:nvPr/>
        </p:nvGrpSpPr>
        <p:grpSpPr>
          <a:xfrm>
            <a:off x="6274811" y="1938230"/>
            <a:ext cx="5603948" cy="480780"/>
            <a:chOff x="247141" y="2151989"/>
            <a:chExt cx="7478491" cy="480780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DB4FF4B-D62D-44F9-B2A7-A093E669F73C}"/>
                </a:ext>
              </a:extLst>
            </p:cNvPr>
            <p:cNvCxnSpPr>
              <a:cxnSpLocks/>
            </p:cNvCxnSpPr>
            <p:nvPr/>
          </p:nvCxnSpPr>
          <p:spPr>
            <a:xfrm>
              <a:off x="1743758" y="2395554"/>
              <a:ext cx="44852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8D4CD9F-13AF-463D-84F0-BDE9502C6268}"/>
                </a:ext>
              </a:extLst>
            </p:cNvPr>
            <p:cNvGrpSpPr/>
            <p:nvPr/>
          </p:nvGrpSpPr>
          <p:grpSpPr>
            <a:xfrm>
              <a:off x="247141" y="2151989"/>
              <a:ext cx="7478491" cy="480780"/>
              <a:chOff x="411854" y="2078990"/>
              <a:chExt cx="6418520" cy="633972"/>
            </a:xfrm>
            <a:no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216775C6-7AC4-4520-8AD9-1FFCF29CCEC6}"/>
                  </a:ext>
                </a:extLst>
              </p:cNvPr>
              <p:cNvSpPr/>
              <p:nvPr/>
            </p:nvSpPr>
            <p:spPr>
              <a:xfrm>
                <a:off x="411854" y="2078990"/>
                <a:ext cx="1284851" cy="62559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FA</a:t>
                </a:r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917279A9-EBA0-4173-A625-A7EFD0F8B586}"/>
                  </a:ext>
                </a:extLst>
              </p:cNvPr>
              <p:cNvSpPr/>
              <p:nvPr/>
            </p:nvSpPr>
            <p:spPr>
              <a:xfrm>
                <a:off x="2121343" y="2078990"/>
                <a:ext cx="1284851" cy="62559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OQC</a:t>
                </a:r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C804F8FE-1FDD-4BB1-AE98-57CFA802D0ED}"/>
                  </a:ext>
                </a:extLst>
              </p:cNvPr>
              <p:cNvSpPr/>
              <p:nvPr/>
            </p:nvSpPr>
            <p:spPr>
              <a:xfrm>
                <a:off x="5545523" y="2078990"/>
                <a:ext cx="1284851" cy="62559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SCM</a:t>
                </a:r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3FE7DE91-5B06-4410-A88A-2DAAA3D9618F}"/>
                  </a:ext>
                </a:extLst>
              </p:cNvPr>
              <p:cNvSpPr/>
              <p:nvPr/>
            </p:nvSpPr>
            <p:spPr>
              <a:xfrm>
                <a:off x="3868343" y="2087366"/>
                <a:ext cx="1284851" cy="62559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FA</a:t>
                </a:r>
              </a:p>
            </p:txBody>
          </p:sp>
        </p:grpSp>
      </p:grpSp>
      <p:sp>
        <p:nvSpPr>
          <p:cNvPr id="63" name="Arrow: Down 62">
            <a:extLst>
              <a:ext uri="{FF2B5EF4-FFF2-40B4-BE49-F238E27FC236}">
                <a16:creationId xmlns:a16="http://schemas.microsoft.com/office/drawing/2014/main" id="{70A03814-CA17-4927-9812-76A9A27D4943}"/>
              </a:ext>
            </a:extLst>
          </p:cNvPr>
          <p:cNvSpPr/>
          <p:nvPr/>
        </p:nvSpPr>
        <p:spPr>
          <a:xfrm>
            <a:off x="9677400" y="2498947"/>
            <a:ext cx="407407" cy="230862"/>
          </a:xfrm>
          <a:prstGeom prst="down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946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>
            <a:extLst>
              <a:ext uri="{FF2B5EF4-FFF2-40B4-BE49-F238E27FC236}">
                <a16:creationId xmlns:a16="http://schemas.microsoft.com/office/drawing/2014/main" id="{BC5E237F-FA4B-3B59-FE4E-DDBBF0C09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1571624"/>
            <a:ext cx="5961373" cy="4143376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8623E72C-4776-D014-2E91-15FC128FB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1" y="1365727"/>
            <a:ext cx="2305050" cy="369332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After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7DB4F17C-4A36-4AE7-BA2A-C41023BFE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1" y="1571623"/>
            <a:ext cx="5964282" cy="4143377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13AED792-A364-3A9F-3B6F-560191150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370641"/>
            <a:ext cx="2305050" cy="36933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◆Before</a:t>
            </a: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33E03ED3-8811-27D5-AE79-93B898C8C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089" y="508300"/>
            <a:ext cx="2759798" cy="403627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PIC: </a:t>
            </a:r>
            <a:r>
              <a:rPr kumimoji="1" lang="en-US" altLang="ja-JP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Nguyen </a:t>
            </a:r>
            <a:r>
              <a:rPr kumimoji="1" lang="en-US" altLang="ja-JP" sz="14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Thi</a:t>
            </a:r>
            <a:r>
              <a:rPr kumimoji="1" lang="en-US" altLang="ja-JP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kumimoji="1" lang="en-US" altLang="ja-JP" sz="14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Bich</a:t>
            </a:r>
            <a:r>
              <a:rPr kumimoji="1" lang="en-US" altLang="ja-JP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 Hop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72A6807-8270-E2B1-DDBE-F7B1E38D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779" y="508301"/>
            <a:ext cx="2439298" cy="39447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0" algn="ctr" defTabSz="914400" eaLnBrk="1" hangingPunct="1"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Date: </a:t>
            </a:r>
            <a:r>
              <a:rPr kumimoji="1" lang="en-US" altLang="ja-JP" sz="14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Apr</a:t>
            </a:r>
            <a:r>
              <a:rPr kumimoji="1" lang="en-US" altLang="ja-JP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/2024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endParaRPr kumimoji="0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81B2FDDA-99E3-D7A1-003A-7DFEFA725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000" y="503024"/>
            <a:ext cx="2268741" cy="411376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Expn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:  </a:t>
            </a:r>
            <a:r>
              <a:rPr kumimoji="1" lang="en-US" altLang="ja-JP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0</a:t>
            </a:r>
            <a:r>
              <a:rPr kumimoji="1" lang="vi-VN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USD</a:t>
            </a: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27EE04BA-054A-E2B6-605F-EE005A697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61" y="502665"/>
            <a:ext cx="2268741" cy="409261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Section : OQC-DP </a:t>
            </a:r>
            <a:endParaRPr kumimoji="0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5CD3F9B9-4698-C2BF-23A1-EFA46692F574}"/>
              </a:ext>
            </a:extLst>
          </p:cNvPr>
          <p:cNvSpPr/>
          <p:nvPr/>
        </p:nvSpPr>
        <p:spPr>
          <a:xfrm>
            <a:off x="61540" y="982534"/>
            <a:ext cx="12072033" cy="329191"/>
          </a:xfrm>
          <a:prstGeom prst="flowChartProces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defTabSz="914400">
              <a:buFont typeface="Wingdings" panose="05000000000000000000" pitchFamily="2" charset="2"/>
              <a:buChar char="q"/>
              <a:defRPr/>
            </a:pPr>
            <a:r>
              <a:rPr kumimoji="1" lang="en-US" sz="1400" b="1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Control weight check for series model have not Serial No.</a:t>
            </a:r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CFCBB77C-6E6A-6ADC-6E67-B8A496C7E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5769537"/>
            <a:ext cx="5964283" cy="1012264"/>
          </a:xfrm>
          <a:prstGeom prst="roundRect">
            <a:avLst>
              <a:gd name="adj" fmla="val 13814"/>
            </a:avLst>
          </a:prstGeom>
          <a:solidFill>
            <a:srgbClr val="FFFFCC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tIns="0" bIns="0" anchor="ctr" anchorCtr="0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If not control weight check have risk missing accessories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sz="14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Ship out bad product to customer make reduce company </a:t>
            </a:r>
          </a:p>
          <a:p>
            <a:r>
              <a:rPr lang="en-US" sz="14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    reputation and caused Quality loss </a:t>
            </a:r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B4B8DE57-2909-DCFF-27B8-75766F2FF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5769537"/>
            <a:ext cx="5961373" cy="1012264"/>
          </a:xfrm>
          <a:prstGeom prst="roundRect">
            <a:avLst>
              <a:gd name="adj" fmla="val 16637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tIns="0" bIns="0" anchor="ctr" anchorCtr="0"/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Using dummy Serial No. to control 100% by weight check for product which not Serial No </a:t>
            </a:r>
            <a:r>
              <a: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To prevent missing accessories</a:t>
            </a:r>
          </a:p>
        </p:txBody>
      </p:sp>
      <p:sp>
        <p:nvSpPr>
          <p:cNvPr id="17" name="Rounded Rectangle 53">
            <a:extLst>
              <a:ext uri="{FF2B5EF4-FFF2-40B4-BE49-F238E27FC236}">
                <a16:creationId xmlns:a16="http://schemas.microsoft.com/office/drawing/2014/main" id="{9D1C06F9-C713-6868-27B1-302FA5B2F866}"/>
              </a:ext>
            </a:extLst>
          </p:cNvPr>
          <p:cNvSpPr/>
          <p:nvPr/>
        </p:nvSpPr>
        <p:spPr>
          <a:xfrm>
            <a:off x="10248905" y="502487"/>
            <a:ext cx="1876881" cy="40292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Done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82631DDA-3AD3-582C-AEC4-5E2B6A200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3" y="26987"/>
            <a:ext cx="1766252" cy="328585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buNone/>
            </a:pPr>
            <a:r>
              <a:rPr lang="en-US" altLang="ja-JP" sz="1400" b="1" dirty="0">
                <a:solidFill>
                  <a:schemeClr val="bg1"/>
                </a:solidFill>
                <a:ea typeface="Meiryo UI" panose="020B0604030504040204" pitchFamily="50" charset="-128"/>
                <a:sym typeface="Wingdings" panose="05000000000000000000" pitchFamily="2" charset="2"/>
              </a:rPr>
              <a:t>Quality</a:t>
            </a:r>
            <a:endParaRPr lang="ja-JP" altLang="en-US" sz="1400" b="1" dirty="0">
              <a:solidFill>
                <a:schemeClr val="bg1"/>
              </a:solidFill>
              <a:ea typeface="Meiryo UI" panose="020B0604030504040204" pitchFamily="50" charset="-128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96DB1B-193B-4C95-BA97-89390E40BEBF}"/>
              </a:ext>
            </a:extLst>
          </p:cNvPr>
          <p:cNvSpPr txBox="1"/>
          <p:nvPr/>
        </p:nvSpPr>
        <p:spPr>
          <a:xfrm>
            <a:off x="76503" y="1814629"/>
            <a:ext cx="5826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Control accessory at OQC inspection: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F1708C-D277-471F-8804-EA422FDA3B73}"/>
              </a:ext>
            </a:extLst>
          </p:cNvPr>
          <p:cNvSpPr txBox="1"/>
          <p:nvPr/>
        </p:nvSpPr>
        <p:spPr>
          <a:xfrm>
            <a:off x="6183005" y="2165694"/>
            <a:ext cx="5804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① </a:t>
            </a:r>
            <a:r>
              <a:rPr lang="en-US" sz="1200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Case 1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: Continue applying control accessory by weight check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96217" y="2142469"/>
            <a:ext cx="5949700" cy="283321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① </a:t>
            </a:r>
            <a:r>
              <a:rPr lang="en-US" sz="1200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Case 1</a:t>
            </a:r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: Model have serial No </a:t>
            </a:r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Control accessory by weight check</a:t>
            </a:r>
            <a:endParaRPr lang="en-US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A49BE9-4203-495A-9B29-D21E2B2AC092}"/>
              </a:ext>
            </a:extLst>
          </p:cNvPr>
          <p:cNvGrpSpPr/>
          <p:nvPr/>
        </p:nvGrpSpPr>
        <p:grpSpPr>
          <a:xfrm>
            <a:off x="156128" y="2519195"/>
            <a:ext cx="4536581" cy="1426354"/>
            <a:chOff x="251721" y="2609906"/>
            <a:chExt cx="4828215" cy="170527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42BDD85-0E77-4A23-BDF7-380A8573B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721" y="3057100"/>
              <a:ext cx="1164219" cy="124358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7BE853D-15F2-4305-B065-2488E3A3A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8649" y="3071603"/>
              <a:ext cx="1156749" cy="1243581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A17735D-4250-425C-A0DA-1D11CD864006}"/>
                </a:ext>
              </a:extLst>
            </p:cNvPr>
            <p:cNvSpPr/>
            <p:nvPr/>
          </p:nvSpPr>
          <p:spPr>
            <a:xfrm>
              <a:off x="252729" y="2609906"/>
              <a:ext cx="1156750" cy="406436"/>
            </a:xfrm>
            <a:prstGeom prst="rect">
              <a:avLst/>
            </a:prstGeom>
            <a:solidFill>
              <a:srgbClr val="CC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Reading POS code of product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DF00058-C530-4992-AF8B-CEA978783948}"/>
                </a:ext>
              </a:extLst>
            </p:cNvPr>
            <p:cNvSpPr/>
            <p:nvPr/>
          </p:nvSpPr>
          <p:spPr>
            <a:xfrm>
              <a:off x="1958649" y="2610987"/>
              <a:ext cx="1161329" cy="406436"/>
            </a:xfrm>
            <a:prstGeom prst="rect">
              <a:avLst/>
            </a:prstGeom>
            <a:solidFill>
              <a:srgbClr val="CC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Reading Serial of product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64FDBA5-F24E-49F8-893A-0A06D28BB185}"/>
                </a:ext>
              </a:extLst>
            </p:cNvPr>
            <p:cNvSpPr/>
            <p:nvPr/>
          </p:nvSpPr>
          <p:spPr>
            <a:xfrm>
              <a:off x="3605003" y="2629645"/>
              <a:ext cx="1467727" cy="386698"/>
            </a:xfrm>
            <a:prstGeom prst="rect">
              <a:avLst/>
            </a:prstGeom>
            <a:solidFill>
              <a:srgbClr val="CC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Weight check auto judgment OK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3417D76-C658-4AA2-BECC-BF74E5E6C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05003" y="3064314"/>
              <a:ext cx="1474933" cy="1250869"/>
            </a:xfrm>
            <a:prstGeom prst="rect">
              <a:avLst/>
            </a:prstGeom>
          </p:spPr>
        </p:pic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1415795B-D8D2-4842-BE40-DFC3E24F5D7D}"/>
                </a:ext>
              </a:extLst>
            </p:cNvPr>
            <p:cNvSpPr/>
            <p:nvPr/>
          </p:nvSpPr>
          <p:spPr>
            <a:xfrm>
              <a:off x="1472007" y="3465215"/>
              <a:ext cx="410992" cy="345800"/>
            </a:xfrm>
            <a:prstGeom prst="rightArrow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69B7D2C8-96D8-42B6-93F5-513D0B6F50DF}"/>
                </a:ext>
              </a:extLst>
            </p:cNvPr>
            <p:cNvSpPr/>
            <p:nvPr/>
          </p:nvSpPr>
          <p:spPr>
            <a:xfrm>
              <a:off x="3152990" y="3498610"/>
              <a:ext cx="410992" cy="345800"/>
            </a:xfrm>
            <a:prstGeom prst="rightArrow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68" name="Rounded Rectangle 34">
            <a:extLst>
              <a:ext uri="{FF2B5EF4-FFF2-40B4-BE49-F238E27FC236}">
                <a16:creationId xmlns:a16="http://schemas.microsoft.com/office/drawing/2014/main" id="{053C9EDB-50B6-4C0C-98EC-DE3A7C484A66}"/>
              </a:ext>
            </a:extLst>
          </p:cNvPr>
          <p:cNvSpPr/>
          <p:nvPr/>
        </p:nvSpPr>
        <p:spPr>
          <a:xfrm>
            <a:off x="92215" y="4043877"/>
            <a:ext cx="5922880" cy="323441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② </a:t>
            </a:r>
            <a:r>
              <a:rPr lang="en-US" sz="1200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Case 2</a:t>
            </a:r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: Model have NOT Serial No </a:t>
            </a:r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Control accessory by manual</a:t>
            </a:r>
            <a:endParaRPr lang="en-US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111" name="図 171">
            <a:extLst>
              <a:ext uri="{FF2B5EF4-FFF2-40B4-BE49-F238E27FC236}">
                <a16:creationId xmlns:a16="http://schemas.microsoft.com/office/drawing/2014/main" id="{C229CCCF-EE34-4EF0-9668-E8C1BB19C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7" t="8192" r="5392" b="9454"/>
          <a:stretch>
            <a:fillRect/>
          </a:stretch>
        </p:blipFill>
        <p:spPr bwMode="auto">
          <a:xfrm>
            <a:off x="1522347" y="4475017"/>
            <a:ext cx="1226551" cy="109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11101F4A-0C46-49A0-A192-72670BD81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3437" y="4704620"/>
            <a:ext cx="1215564" cy="6729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6" name="Right Arrow 30">
            <a:extLst>
              <a:ext uri="{FF2B5EF4-FFF2-40B4-BE49-F238E27FC236}">
                <a16:creationId xmlns:a16="http://schemas.microsoft.com/office/drawing/2014/main" id="{7CE9EFE6-CACE-43DE-B096-38AF65C0A8CA}"/>
              </a:ext>
            </a:extLst>
          </p:cNvPr>
          <p:cNvSpPr/>
          <p:nvPr/>
        </p:nvSpPr>
        <p:spPr>
          <a:xfrm>
            <a:off x="1170185" y="4828719"/>
            <a:ext cx="290442" cy="250080"/>
          </a:xfrm>
          <a:prstGeom prst="rightArrow">
            <a:avLst>
              <a:gd name="adj1" fmla="val 50000"/>
              <a:gd name="adj2" fmla="val 48077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15" name="Explosion: 14 Points 114">
            <a:extLst>
              <a:ext uri="{FF2B5EF4-FFF2-40B4-BE49-F238E27FC236}">
                <a16:creationId xmlns:a16="http://schemas.microsoft.com/office/drawing/2014/main" id="{2CE009D4-01CF-4373-B80D-AC06F0111E67}"/>
              </a:ext>
            </a:extLst>
          </p:cNvPr>
          <p:cNvSpPr/>
          <p:nvPr/>
        </p:nvSpPr>
        <p:spPr>
          <a:xfrm>
            <a:off x="148094" y="4953759"/>
            <a:ext cx="1253865" cy="732481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Cannot weight check</a:t>
            </a: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F524A561-25C3-4602-A1BA-5F75D76F8A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3354" y="4496332"/>
            <a:ext cx="1299355" cy="10557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4" name="Right Arrow 30">
            <a:extLst>
              <a:ext uri="{FF2B5EF4-FFF2-40B4-BE49-F238E27FC236}">
                <a16:creationId xmlns:a16="http://schemas.microsoft.com/office/drawing/2014/main" id="{A22DF317-EF79-41FB-A019-09A998382FAB}"/>
              </a:ext>
            </a:extLst>
          </p:cNvPr>
          <p:cNvSpPr/>
          <p:nvPr/>
        </p:nvSpPr>
        <p:spPr>
          <a:xfrm>
            <a:off x="2742070" y="4828719"/>
            <a:ext cx="290442" cy="250080"/>
          </a:xfrm>
          <a:prstGeom prst="rightArrow">
            <a:avLst>
              <a:gd name="adj1" fmla="val 50000"/>
              <a:gd name="adj2" fmla="val 48077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AF0CD949-B1CD-4305-A497-845006C44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2735" y="4496334"/>
            <a:ext cx="265487" cy="1055772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2F9F3C25-11D3-49F1-A8D4-3A58EB2D8562}"/>
              </a:ext>
            </a:extLst>
          </p:cNvPr>
          <p:cNvSpPr/>
          <p:nvPr/>
        </p:nvSpPr>
        <p:spPr>
          <a:xfrm>
            <a:off x="3510422" y="4886277"/>
            <a:ext cx="69231" cy="49388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C434D692-D5E5-4EF8-A0A9-0B94E2EBA4CE}"/>
              </a:ext>
            </a:extLst>
          </p:cNvPr>
          <p:cNvCxnSpPr>
            <a:cxnSpLocks/>
            <a:stCxn id="129" idx="3"/>
          </p:cNvCxnSpPr>
          <p:nvPr/>
        </p:nvCxnSpPr>
        <p:spPr>
          <a:xfrm flipH="1">
            <a:off x="3327497" y="5133219"/>
            <a:ext cx="18288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9899CD-EAE9-4E67-84B3-9F165BCF6A62}"/>
              </a:ext>
            </a:extLst>
          </p:cNvPr>
          <p:cNvSpPr/>
          <p:nvPr/>
        </p:nvSpPr>
        <p:spPr>
          <a:xfrm>
            <a:off x="4783368" y="3287346"/>
            <a:ext cx="1136727" cy="658202"/>
          </a:xfrm>
          <a:prstGeom prst="roundRect">
            <a:avLst>
              <a:gd name="adj" fmla="val 13242"/>
            </a:avLst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Control accessories by weight check</a:t>
            </a:r>
            <a:endParaRPr lang="en-US" sz="11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1070FFF-3AE4-4173-903F-80EFB402B59A}"/>
              </a:ext>
            </a:extLst>
          </p:cNvPr>
          <p:cNvSpPr/>
          <p:nvPr/>
        </p:nvSpPr>
        <p:spPr>
          <a:xfrm>
            <a:off x="4630221" y="3541917"/>
            <a:ext cx="138488" cy="17642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4DBA9E2-A794-4FB8-9879-20326FB9CF59}"/>
              </a:ext>
            </a:extLst>
          </p:cNvPr>
          <p:cNvSpPr/>
          <p:nvPr/>
        </p:nvSpPr>
        <p:spPr>
          <a:xfrm>
            <a:off x="4783368" y="4775419"/>
            <a:ext cx="1136727" cy="776683"/>
          </a:xfrm>
          <a:prstGeom prst="roundRect">
            <a:avLst>
              <a:gd name="adj" fmla="val 13242"/>
            </a:avLst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Control accessories by manual check sheet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36550E6C-C48B-48AD-95A4-DFDB4CB01E1C}"/>
              </a:ext>
            </a:extLst>
          </p:cNvPr>
          <p:cNvSpPr/>
          <p:nvPr/>
        </p:nvSpPr>
        <p:spPr>
          <a:xfrm>
            <a:off x="4642515" y="5191792"/>
            <a:ext cx="138488" cy="17642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A65FDC-96D5-4D6D-AE01-0530D9F52FDC}"/>
              </a:ext>
            </a:extLst>
          </p:cNvPr>
          <p:cNvGrpSpPr/>
          <p:nvPr/>
        </p:nvGrpSpPr>
        <p:grpSpPr>
          <a:xfrm>
            <a:off x="6317859" y="3229239"/>
            <a:ext cx="5678281" cy="2267762"/>
            <a:chOff x="6317859" y="3250165"/>
            <a:chExt cx="5678281" cy="2073505"/>
          </a:xfrm>
        </p:grpSpPr>
        <p:sp>
          <p:nvSpPr>
            <p:cNvPr id="137" name="Rounded Rectangle 34">
              <a:extLst>
                <a:ext uri="{FF2B5EF4-FFF2-40B4-BE49-F238E27FC236}">
                  <a16:creationId xmlns:a16="http://schemas.microsoft.com/office/drawing/2014/main" id="{8F8A6A60-A0F0-4E30-AA6A-ADA51440BA96}"/>
                </a:ext>
              </a:extLst>
            </p:cNvPr>
            <p:cNvSpPr/>
            <p:nvPr/>
          </p:nvSpPr>
          <p:spPr>
            <a:xfrm>
              <a:off x="8826580" y="4816660"/>
              <a:ext cx="1680058" cy="50701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Model not have serial No : 350 models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7ABA03-9C97-4596-9F94-6D6A5DE3C0D4}"/>
                </a:ext>
              </a:extLst>
            </p:cNvPr>
            <p:cNvGrpSpPr/>
            <p:nvPr/>
          </p:nvGrpSpPr>
          <p:grpSpPr>
            <a:xfrm>
              <a:off x="6317859" y="3250165"/>
              <a:ext cx="5678281" cy="1528992"/>
              <a:chOff x="6276738" y="4076209"/>
              <a:chExt cx="5678281" cy="1507700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31B4796-2973-4C68-9F26-CCD6C44B113F}"/>
                  </a:ext>
                </a:extLst>
              </p:cNvPr>
              <p:cNvSpPr/>
              <p:nvPr/>
            </p:nvSpPr>
            <p:spPr>
              <a:xfrm>
                <a:off x="6276738" y="4076209"/>
                <a:ext cx="1086880" cy="339957"/>
              </a:xfrm>
              <a:prstGeom prst="rect">
                <a:avLst/>
              </a:prstGeom>
              <a:solidFill>
                <a:srgbClr val="CCFFFF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Reading POS code of product</a:t>
                </a:r>
              </a:p>
            </p:txBody>
          </p:sp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9B081389-C349-450B-A52B-638B92328B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09786" y="4455284"/>
                <a:ext cx="1053832" cy="11124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id="{7023E621-049C-45CA-B151-CD9F6DF3B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99214" y="4622861"/>
                <a:ext cx="1236133" cy="96104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47" name="Rounded Rectangular Callout 52">
                <a:extLst>
                  <a:ext uri="{FF2B5EF4-FFF2-40B4-BE49-F238E27FC236}">
                    <a16:creationId xmlns:a16="http://schemas.microsoft.com/office/drawing/2014/main" id="{0079A333-C599-4433-9FDC-173A416F2328}"/>
                  </a:ext>
                </a:extLst>
              </p:cNvPr>
              <p:cNvSpPr/>
              <p:nvPr/>
            </p:nvSpPr>
            <p:spPr>
              <a:xfrm>
                <a:off x="10679541" y="4084082"/>
                <a:ext cx="1275478" cy="477325"/>
              </a:xfrm>
              <a:prstGeom prst="wedgeRoundRectCallout">
                <a:avLst>
                  <a:gd name="adj1" fmla="val 1674"/>
                  <a:gd name="adj2" fmla="val 85870"/>
                  <a:gd name="adj3" fmla="val 16667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Weight check Auto judge OK to control accessory</a:t>
                </a:r>
              </a:p>
            </p:txBody>
          </p:sp>
          <p:sp>
            <p:nvSpPr>
              <p:cNvPr id="60" name="Arrow: Right 59">
                <a:extLst>
                  <a:ext uri="{FF2B5EF4-FFF2-40B4-BE49-F238E27FC236}">
                    <a16:creationId xmlns:a16="http://schemas.microsoft.com/office/drawing/2014/main" id="{72B5ABD0-3901-4B43-9E52-CFAFBCC8D66A}"/>
                  </a:ext>
                </a:extLst>
              </p:cNvPr>
              <p:cNvSpPr/>
              <p:nvPr/>
            </p:nvSpPr>
            <p:spPr>
              <a:xfrm>
                <a:off x="7402142" y="4779204"/>
                <a:ext cx="249250" cy="289239"/>
              </a:xfrm>
              <a:prstGeom prst="rightArrow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4BED692-2438-4F9E-B1BA-35EACB83E12B}"/>
                  </a:ext>
                </a:extLst>
              </p:cNvPr>
              <p:cNvGrpSpPr/>
              <p:nvPr/>
            </p:nvGrpSpPr>
            <p:grpSpPr>
              <a:xfrm>
                <a:off x="7714566" y="4076908"/>
                <a:ext cx="2567509" cy="1507001"/>
                <a:chOff x="7889231" y="2561184"/>
                <a:chExt cx="2671762" cy="1507001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27F45859-ED68-40C0-952C-0ADF8E4A14FE}"/>
                    </a:ext>
                  </a:extLst>
                </p:cNvPr>
                <p:cNvGrpSpPr/>
                <p:nvPr/>
              </p:nvGrpSpPr>
              <p:grpSpPr>
                <a:xfrm>
                  <a:off x="9221196" y="2568359"/>
                  <a:ext cx="1339797" cy="1499826"/>
                  <a:chOff x="9429121" y="2578576"/>
                  <a:chExt cx="1339797" cy="1499826"/>
                </a:xfrm>
              </p:grpSpPr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70379E68-5BC6-4B37-8DCD-ED150A6811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rightnessContrast bright="20000" contrast="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3484" y="3125576"/>
                    <a:ext cx="1315434" cy="952826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80" name="Rounded Rectangular Callout 52">
                    <a:extLst>
                      <a:ext uri="{FF2B5EF4-FFF2-40B4-BE49-F238E27FC236}">
                        <a16:creationId xmlns:a16="http://schemas.microsoft.com/office/drawing/2014/main" id="{29CD31D0-1F3C-478C-81EB-E62922AD2486}"/>
                      </a:ext>
                    </a:extLst>
                  </p:cNvPr>
                  <p:cNvSpPr/>
                  <p:nvPr/>
                </p:nvSpPr>
                <p:spPr>
                  <a:xfrm>
                    <a:off x="9429121" y="2578576"/>
                    <a:ext cx="1313100" cy="469550"/>
                  </a:xfrm>
                  <a:prstGeom prst="wedgeRoundRectCallout">
                    <a:avLst>
                      <a:gd name="adj1" fmla="val -17855"/>
                      <a:gd name="adj2" fmla="val 80495"/>
                      <a:gd name="adj3" fmla="val 16667"/>
                    </a:avLst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Arial" panose="020B0604020202020204" pitchFamily="34" charset="0"/>
                      </a:rPr>
                      <a:t>Using Dummy Serial No.</a:t>
                    </a:r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BDB8C9FA-E7A0-4979-8533-224813C0AFCB}"/>
                    </a:ext>
                  </a:extLst>
                </p:cNvPr>
                <p:cNvGrpSpPr/>
                <p:nvPr/>
              </p:nvGrpSpPr>
              <p:grpSpPr>
                <a:xfrm>
                  <a:off x="7889231" y="2561184"/>
                  <a:ext cx="1226479" cy="1490803"/>
                  <a:chOff x="7956967" y="2561184"/>
                  <a:chExt cx="1226479" cy="1490803"/>
                </a:xfrm>
              </p:grpSpPr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2A32C0EA-3B4B-4CA4-B099-E4A39FD467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964911" y="2945011"/>
                    <a:ext cx="1218535" cy="1106976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37398B56-12F5-4D29-BF2D-4992031A6281}"/>
                      </a:ext>
                    </a:extLst>
                  </p:cNvPr>
                  <p:cNvSpPr/>
                  <p:nvPr/>
                </p:nvSpPr>
                <p:spPr>
                  <a:xfrm>
                    <a:off x="7956967" y="2561184"/>
                    <a:ext cx="1218535" cy="339957"/>
                  </a:xfrm>
                  <a:prstGeom prst="rect">
                    <a:avLst/>
                  </a:prstGeom>
                  <a:solidFill>
                    <a:srgbClr val="CCFFFF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9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Arial" panose="020B0604020202020204" pitchFamily="34" charset="0"/>
                      </a:rPr>
                      <a:t>Reading Dummy Serial no. </a:t>
                    </a:r>
                  </a:p>
                </p:txBody>
              </p:sp>
            </p:grp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5873A198-9F7F-4024-B7D1-AC281AD86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61092" y="3280390"/>
                  <a:ext cx="648754" cy="165289"/>
                </a:xfrm>
                <a:prstGeom prst="straightConnector1">
                  <a:avLst/>
                </a:prstGeom>
                <a:ln w="19050">
                  <a:solidFill>
                    <a:srgbClr val="3413F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CC7F1F43-D515-4EE7-BE61-942A5AEA8CF6}"/>
                  </a:ext>
                </a:extLst>
              </p:cNvPr>
              <p:cNvSpPr/>
              <p:nvPr/>
            </p:nvSpPr>
            <p:spPr>
              <a:xfrm>
                <a:off x="10318247" y="4779204"/>
                <a:ext cx="249250" cy="289239"/>
              </a:xfrm>
              <a:prstGeom prst="rightArrow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7C9C593-AA47-4261-A287-B0DEDB73F64D}"/>
              </a:ext>
            </a:extLst>
          </p:cNvPr>
          <p:cNvSpPr txBox="1"/>
          <p:nvPr/>
        </p:nvSpPr>
        <p:spPr>
          <a:xfrm>
            <a:off x="6191733" y="2519671"/>
            <a:ext cx="5804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② </a:t>
            </a:r>
            <a:r>
              <a:rPr lang="en-US" sz="1200" u="sng" dirty="0">
                <a:latin typeface="Meiryo UI" panose="020B0604030504040204" pitchFamily="34" charset="-128"/>
                <a:ea typeface="Meiryo UI" panose="020B0604030504040204" pitchFamily="34" charset="-128"/>
              </a:rPr>
              <a:t>Case 2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: Improve weight check for product not have serial No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9A2E66-E3AE-4179-87ED-BF54CA1C5689}"/>
              </a:ext>
            </a:extLst>
          </p:cNvPr>
          <p:cNvSpPr txBox="1"/>
          <p:nvPr/>
        </p:nvSpPr>
        <p:spPr>
          <a:xfrm>
            <a:off x="6161392" y="1850919"/>
            <a:ext cx="5826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Improvement Control accessory at OQC inspection:</a:t>
            </a:r>
          </a:p>
        </p:txBody>
      </p:sp>
      <p:sp>
        <p:nvSpPr>
          <p:cNvPr id="70" name="Rounded Rectangle 34">
            <a:extLst>
              <a:ext uri="{FF2B5EF4-FFF2-40B4-BE49-F238E27FC236}">
                <a16:creationId xmlns:a16="http://schemas.microsoft.com/office/drawing/2014/main" id="{75933222-588E-4928-95D7-3C1BE216D03E}"/>
              </a:ext>
            </a:extLst>
          </p:cNvPr>
          <p:cNvSpPr/>
          <p:nvPr/>
        </p:nvSpPr>
        <p:spPr>
          <a:xfrm>
            <a:off x="6779365" y="2805424"/>
            <a:ext cx="3941297" cy="315440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Assign Dummy serial No to carton box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9AFDFD-B7D7-4220-A285-8324431FB0BF}"/>
              </a:ext>
            </a:extLst>
          </p:cNvPr>
          <p:cNvSpPr/>
          <p:nvPr/>
        </p:nvSpPr>
        <p:spPr>
          <a:xfrm>
            <a:off x="1466871" y="4448085"/>
            <a:ext cx="119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(350 models)</a:t>
            </a:r>
            <a:endParaRPr lang="en-US" sz="1200" dirty="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75829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AutoShape 3"/>
          <p:cNvSpPr>
            <a:spLocks noChangeArrowheads="1"/>
          </p:cNvSpPr>
          <p:nvPr/>
        </p:nvSpPr>
        <p:spPr bwMode="auto">
          <a:xfrm>
            <a:off x="6175032" y="1571624"/>
            <a:ext cx="5940766" cy="402784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367621" name="Text Box 5"/>
          <p:cNvSpPr txBox="1">
            <a:spLocks noChangeArrowheads="1"/>
          </p:cNvSpPr>
          <p:nvPr/>
        </p:nvSpPr>
        <p:spPr bwMode="auto">
          <a:xfrm>
            <a:off x="7965222" y="1338474"/>
            <a:ext cx="2305050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After</a:t>
            </a: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76199" y="76604"/>
            <a:ext cx="1341437" cy="315690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vi-V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Cost</a:t>
            </a:r>
            <a:endParaRPr kumimoji="0" lang="vi-VN" altLang="vi-VN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39" name="Flowchart: Process 38"/>
          <p:cNvSpPr/>
          <p:nvPr/>
        </p:nvSpPr>
        <p:spPr>
          <a:xfrm>
            <a:off x="76200" y="951859"/>
            <a:ext cx="12039600" cy="349444"/>
          </a:xfrm>
          <a:prstGeom prst="flowChartProcess">
            <a:avLst/>
          </a:prstGeom>
          <a:solidFill>
            <a:srgbClr val="0000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Improving peel off T-Con PCB on Panel part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Reduce scrap Cost of part</a:t>
            </a:r>
          </a:p>
        </p:txBody>
      </p:sp>
      <p:sp>
        <p:nvSpPr>
          <p:cNvPr id="38" name="AutoShape 6"/>
          <p:cNvSpPr>
            <a:spLocks noChangeArrowheads="1"/>
          </p:cNvSpPr>
          <p:nvPr/>
        </p:nvSpPr>
        <p:spPr bwMode="auto">
          <a:xfrm>
            <a:off x="76199" y="5685272"/>
            <a:ext cx="5982783" cy="1102474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anchor="ctr" anchorCtr="0"/>
          <a:lstStyle/>
          <a:p>
            <a:pPr marL="285750" marR="0" lvl="0" indent="-285750" algn="l" defTabSz="9112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PSNV FA process method of operation not good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  <a:sym typeface="Wingdings" panose="05000000000000000000" pitchFamily="2" charset="2"/>
              </a:rPr>
              <a:t> Peel off T-con PCB on Panel part Must scrap panel under PSNV’s cost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285750" marR="0" lvl="0" indent="-285750" algn="l" defTabSz="9112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Total NG q’ty FY23: 11pcs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  <a:sym typeface="Wingdings" panose="05000000000000000000" pitchFamily="2" charset="2"/>
              </a:rPr>
              <a:t> loss cost: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12.4K USD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if scrap</a:t>
            </a:r>
          </a:p>
        </p:txBody>
      </p:sp>
      <p:sp>
        <p:nvSpPr>
          <p:cNvPr id="10247" name="AutoShape 2"/>
          <p:cNvSpPr>
            <a:spLocks noChangeArrowheads="1"/>
          </p:cNvSpPr>
          <p:nvPr/>
        </p:nvSpPr>
        <p:spPr bwMode="auto">
          <a:xfrm>
            <a:off x="76200" y="1571624"/>
            <a:ext cx="5982783" cy="4027840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248" name="Text Box 4"/>
          <p:cNvSpPr txBox="1">
            <a:spLocks noChangeArrowheads="1"/>
          </p:cNvSpPr>
          <p:nvPr/>
        </p:nvSpPr>
        <p:spPr bwMode="auto">
          <a:xfrm>
            <a:off x="1984640" y="1386587"/>
            <a:ext cx="2305050" cy="4000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◆Before</a:t>
            </a:r>
          </a:p>
        </p:txBody>
      </p:sp>
      <p:sp>
        <p:nvSpPr>
          <p:cNvPr id="48" name="AutoShape 6"/>
          <p:cNvSpPr>
            <a:spLocks noChangeArrowheads="1"/>
          </p:cNvSpPr>
          <p:nvPr/>
        </p:nvSpPr>
        <p:spPr bwMode="auto">
          <a:xfrm>
            <a:off x="6175031" y="5660559"/>
            <a:ext cx="5940767" cy="1127189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 anchorCtr="0"/>
          <a:lstStyle/>
          <a:p>
            <a:pPr marL="171450" marR="0" lvl="0" indent="-17145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Training &amp; Advise FA process improve method: Zero NG </a:t>
            </a:r>
          </a:p>
          <a:p>
            <a:pPr marL="171450" marR="0" lvl="0" indent="-17145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 cost of scrap panel under PSNV’s cost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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12.4K USD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7" name="AutoShape 6"/>
          <p:cNvSpPr>
            <a:spLocks noChangeArrowheads="1"/>
          </p:cNvSpPr>
          <p:nvPr/>
        </p:nvSpPr>
        <p:spPr bwMode="auto">
          <a:xfrm>
            <a:off x="2525109" y="481475"/>
            <a:ext cx="2898359" cy="39447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PIC: Thai</a:t>
            </a:r>
          </a:p>
        </p:txBody>
      </p:sp>
      <p:sp>
        <p:nvSpPr>
          <p:cNvPr id="68" name="AutoShape 6"/>
          <p:cNvSpPr>
            <a:spLocks noChangeArrowheads="1"/>
          </p:cNvSpPr>
          <p:nvPr/>
        </p:nvSpPr>
        <p:spPr bwMode="auto">
          <a:xfrm>
            <a:off x="5658895" y="481475"/>
            <a:ext cx="2523202" cy="39447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Date: Nov.23</a:t>
            </a:r>
            <a:endParaRPr kumimoji="0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69" name="AutoShape 6"/>
          <p:cNvSpPr>
            <a:spLocks noChangeArrowheads="1"/>
          </p:cNvSpPr>
          <p:nvPr/>
        </p:nvSpPr>
        <p:spPr bwMode="auto">
          <a:xfrm>
            <a:off x="8372177" y="484512"/>
            <a:ext cx="2124878" cy="402924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Expn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: 0 USD</a:t>
            </a:r>
          </a:p>
        </p:txBody>
      </p:sp>
      <p:sp>
        <p:nvSpPr>
          <p:cNvPr id="70" name="AutoShape 6"/>
          <p:cNvSpPr>
            <a:spLocks noChangeArrowheads="1"/>
          </p:cNvSpPr>
          <p:nvPr/>
        </p:nvSpPr>
        <p:spPr bwMode="auto">
          <a:xfrm>
            <a:off x="76201" y="478658"/>
            <a:ext cx="2286000" cy="402924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Section : IQC-TV</a:t>
            </a:r>
            <a:endParaRPr kumimoji="0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732481" y="481475"/>
            <a:ext cx="1383318" cy="402924"/>
          </a:xfrm>
          <a:prstGeom prst="roundRect">
            <a:avLst/>
          </a:prstGeom>
          <a:solidFill>
            <a:srgbClr val="00B05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Finished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3B6879-CE30-6468-F2D1-195BE423A3D9}"/>
              </a:ext>
            </a:extLst>
          </p:cNvPr>
          <p:cNvGrpSpPr/>
          <p:nvPr/>
        </p:nvGrpSpPr>
        <p:grpSpPr>
          <a:xfrm>
            <a:off x="384012" y="2478334"/>
            <a:ext cx="5324786" cy="793642"/>
            <a:chOff x="422191" y="2251499"/>
            <a:chExt cx="5324786" cy="7936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C5EFC5-08DB-4930-92D7-90068FDE6AF2}"/>
                </a:ext>
              </a:extLst>
            </p:cNvPr>
            <p:cNvSpPr/>
            <p:nvPr/>
          </p:nvSpPr>
          <p:spPr>
            <a:xfrm>
              <a:off x="1821471" y="2649407"/>
              <a:ext cx="1113568" cy="39573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MCS (PSNV)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FB117B-A17A-4355-9E3B-1415C30188E3}"/>
                </a:ext>
              </a:extLst>
            </p:cNvPr>
            <p:cNvSpPr/>
            <p:nvPr/>
          </p:nvSpPr>
          <p:spPr>
            <a:xfrm>
              <a:off x="3277618" y="2649407"/>
              <a:ext cx="1072617" cy="39573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FA process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33FEFD0-ADA7-462B-BC4E-4F9634C77D67}"/>
                </a:ext>
              </a:extLst>
            </p:cNvPr>
            <p:cNvSpPr/>
            <p:nvPr/>
          </p:nvSpPr>
          <p:spPr>
            <a:xfrm>
              <a:off x="4674360" y="2649407"/>
              <a:ext cx="1072617" cy="39573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OQC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ABDC6F4-8F8B-4D32-B47D-BA61B533B21A}"/>
                </a:ext>
              </a:extLst>
            </p:cNvPr>
            <p:cNvSpPr/>
            <p:nvPr/>
          </p:nvSpPr>
          <p:spPr>
            <a:xfrm>
              <a:off x="422191" y="2649407"/>
              <a:ext cx="1063333" cy="39573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LGD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5E2DA56C-8B0B-4C22-BF60-BDBEA8EDB0ED}"/>
                </a:ext>
              </a:extLst>
            </p:cNvPr>
            <p:cNvSpPr/>
            <p:nvPr/>
          </p:nvSpPr>
          <p:spPr>
            <a:xfrm>
              <a:off x="1599788" y="2756602"/>
              <a:ext cx="141426" cy="160305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9A51DE2F-5807-411C-BFEB-B7DC6976AA12}"/>
                </a:ext>
              </a:extLst>
            </p:cNvPr>
            <p:cNvSpPr/>
            <p:nvPr/>
          </p:nvSpPr>
          <p:spPr>
            <a:xfrm>
              <a:off x="3028352" y="2756602"/>
              <a:ext cx="141426" cy="160305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D13047E3-61D0-447F-89D2-AAC7DA730C01}"/>
                </a:ext>
              </a:extLst>
            </p:cNvPr>
            <p:cNvSpPr/>
            <p:nvPr/>
          </p:nvSpPr>
          <p:spPr>
            <a:xfrm>
              <a:off x="4477155" y="2756602"/>
              <a:ext cx="141426" cy="160305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1028" name="Picture 4" descr="X logo' Sticker | Spreadshirt">
              <a:extLst>
                <a:ext uri="{FF2B5EF4-FFF2-40B4-BE49-F238E27FC236}">
                  <a16:creationId xmlns:a16="http://schemas.microsoft.com/office/drawing/2014/main" id="{596FE540-2A02-47D4-9C3D-28E77E9D7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793" y="2251499"/>
              <a:ext cx="441718" cy="441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7E4A5E5-BE40-477E-9253-2981B548AB79}"/>
              </a:ext>
            </a:extLst>
          </p:cNvPr>
          <p:cNvSpPr txBox="1"/>
          <p:nvPr/>
        </p:nvSpPr>
        <p:spPr>
          <a:xfrm>
            <a:off x="6293829" y="3861491"/>
            <a:ext cx="5647835" cy="335469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17" tIns="45709" rIns="91417" bIns="45709" anchor="ctr"/>
          <a:lstStyle>
            <a:defPPr>
              <a:defRPr lang="en-US"/>
            </a:defPPr>
            <a:lvl1pPr marL="285750" marR="0" lvl="0" indent="-285750" defTabSz="457200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 kumimoji="0" sz="16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Discuss LGD to Swap change T-con &amp; r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  <a:sym typeface="Wingdings" panose="05000000000000000000" pitchFamily="2" charset="2"/>
              </a:rPr>
              <a:t>e-write data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AC793BF-A821-44F8-B694-7CC85F863A06}"/>
              </a:ext>
            </a:extLst>
          </p:cNvPr>
          <p:cNvGrpSpPr/>
          <p:nvPr/>
        </p:nvGrpSpPr>
        <p:grpSpPr>
          <a:xfrm>
            <a:off x="6575782" y="4287641"/>
            <a:ext cx="5181601" cy="866380"/>
            <a:chOff x="6476999" y="2567501"/>
            <a:chExt cx="5181601" cy="86638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E047B7E-68D9-4AB5-A7C2-7E65F2F809A8}"/>
                </a:ext>
              </a:extLst>
            </p:cNvPr>
            <p:cNvGrpSpPr/>
            <p:nvPr/>
          </p:nvGrpSpPr>
          <p:grpSpPr>
            <a:xfrm>
              <a:off x="9410227" y="2574494"/>
              <a:ext cx="2248373" cy="810924"/>
              <a:chOff x="4834474" y="3470312"/>
              <a:chExt cx="5394631" cy="128922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E605550C-C540-451E-81D1-AB6CD56364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  <a14:imgEffect>
                          <a14:brightnessContrast bright="12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439830" y="3473742"/>
                <a:ext cx="2789275" cy="1267812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DFE8A5C-9079-4A34-B92E-700B237913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34474" y="3470312"/>
                <a:ext cx="2355588" cy="1289220"/>
              </a:xfrm>
              <a:prstGeom prst="rect">
                <a:avLst/>
              </a:prstGeom>
            </p:spPr>
          </p:pic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483555D-0F40-4ED8-9A9E-1C916CFEEB97}"/>
                  </a:ext>
                </a:extLst>
              </p:cNvPr>
              <p:cNvSpPr/>
              <p:nvPr/>
            </p:nvSpPr>
            <p:spPr>
              <a:xfrm rot="919454">
                <a:off x="5592271" y="3857326"/>
                <a:ext cx="526868" cy="196651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084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B3296F16-DBA2-4F36-9D8E-D4B617478273}"/>
                  </a:ext>
                </a:extLst>
              </p:cNvPr>
              <p:cNvCxnSpPr>
                <a:cxnSpLocks/>
                <a:endCxn id="53" idx="3"/>
              </p:cNvCxnSpPr>
              <p:nvPr/>
            </p:nvCxnSpPr>
            <p:spPr>
              <a:xfrm>
                <a:off x="6135759" y="4003712"/>
                <a:ext cx="1054303" cy="111210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129211-20CD-45E7-B16D-5D08A59039C8}"/>
                </a:ext>
              </a:extLst>
            </p:cNvPr>
            <p:cNvSpPr/>
            <p:nvPr/>
          </p:nvSpPr>
          <p:spPr>
            <a:xfrm>
              <a:off x="6476999" y="2574493"/>
              <a:ext cx="1338415" cy="8109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8FB70C-6D0C-4F48-935D-89DE053676DB}"/>
                </a:ext>
              </a:extLst>
            </p:cNvPr>
            <p:cNvSpPr/>
            <p:nvPr/>
          </p:nvSpPr>
          <p:spPr>
            <a:xfrm>
              <a:off x="6889146" y="2946400"/>
              <a:ext cx="470904" cy="22116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FF00"/>
                </a:highligh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D6A85B-FFFB-4BE4-A300-C8F02BDD7936}"/>
                </a:ext>
              </a:extLst>
            </p:cNvPr>
            <p:cNvSpPr txBox="1"/>
            <p:nvPr/>
          </p:nvSpPr>
          <p:spPr>
            <a:xfrm>
              <a:off x="6683072" y="2567501"/>
              <a:ext cx="8830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Panel OK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09F7641-58B6-44A9-A190-3ED2FC739AD7}"/>
                </a:ext>
              </a:extLst>
            </p:cNvPr>
            <p:cNvSpPr txBox="1"/>
            <p:nvPr/>
          </p:nvSpPr>
          <p:spPr>
            <a:xfrm>
              <a:off x="6477000" y="3172271"/>
              <a:ext cx="13384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T-Con PCB NG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3A780AC-BEFC-439A-8452-70AAC712F204}"/>
                </a:ext>
              </a:extLst>
            </p:cNvPr>
            <p:cNvSpPr/>
            <p:nvPr/>
          </p:nvSpPr>
          <p:spPr>
            <a:xfrm>
              <a:off x="7965222" y="2574493"/>
              <a:ext cx="1338415" cy="8109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58BA38A-7FFC-4A06-B2DC-E934F0CBBBEC}"/>
                </a:ext>
              </a:extLst>
            </p:cNvPr>
            <p:cNvSpPr/>
            <p:nvPr/>
          </p:nvSpPr>
          <p:spPr>
            <a:xfrm>
              <a:off x="8377369" y="2946400"/>
              <a:ext cx="470904" cy="221161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3413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C95B60A-447D-4B1A-B6F4-9DF97D1584EC}"/>
                </a:ext>
              </a:extLst>
            </p:cNvPr>
            <p:cNvSpPr txBox="1"/>
            <p:nvPr/>
          </p:nvSpPr>
          <p:spPr>
            <a:xfrm>
              <a:off x="8171295" y="2567501"/>
              <a:ext cx="8830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Panel NG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EB2D48A-4532-409E-8717-1ACD94D9F909}"/>
                </a:ext>
              </a:extLst>
            </p:cNvPr>
            <p:cNvSpPr txBox="1"/>
            <p:nvPr/>
          </p:nvSpPr>
          <p:spPr>
            <a:xfrm>
              <a:off x="7933836" y="3172271"/>
              <a:ext cx="1307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T-Con PCB  OK</a:t>
              </a:r>
            </a:p>
          </p:txBody>
        </p:sp>
        <p:sp>
          <p:nvSpPr>
            <p:cNvPr id="75" name="矢印: V 字型 9">
              <a:extLst>
                <a:ext uri="{FF2B5EF4-FFF2-40B4-BE49-F238E27FC236}">
                  <a16:creationId xmlns:a16="http://schemas.microsoft.com/office/drawing/2014/main" id="{47994C04-9701-4A41-959C-DB770734C1F7}"/>
                </a:ext>
              </a:extLst>
            </p:cNvPr>
            <p:cNvSpPr/>
            <p:nvPr/>
          </p:nvSpPr>
          <p:spPr>
            <a:xfrm rot="253779">
              <a:off x="7433994" y="2843543"/>
              <a:ext cx="828330" cy="126774"/>
            </a:xfrm>
            <a:custGeom>
              <a:avLst/>
              <a:gdLst>
                <a:gd name="connsiteX0" fmla="*/ 0 w 609600"/>
                <a:gd name="connsiteY0" fmla="*/ 131670 h 526680"/>
                <a:gd name="connsiteX1" fmla="*/ 346260 w 609600"/>
                <a:gd name="connsiteY1" fmla="*/ 131670 h 526680"/>
                <a:gd name="connsiteX2" fmla="*/ 346260 w 609600"/>
                <a:gd name="connsiteY2" fmla="*/ 0 h 526680"/>
                <a:gd name="connsiteX3" fmla="*/ 609600 w 609600"/>
                <a:gd name="connsiteY3" fmla="*/ 263340 h 526680"/>
                <a:gd name="connsiteX4" fmla="*/ 346260 w 609600"/>
                <a:gd name="connsiteY4" fmla="*/ 526680 h 526680"/>
                <a:gd name="connsiteX5" fmla="*/ 346260 w 609600"/>
                <a:gd name="connsiteY5" fmla="*/ 395010 h 526680"/>
                <a:gd name="connsiteX6" fmla="*/ 0 w 609600"/>
                <a:gd name="connsiteY6" fmla="*/ 395010 h 526680"/>
                <a:gd name="connsiteX7" fmla="*/ 131670 w 609600"/>
                <a:gd name="connsiteY7" fmla="*/ 263340 h 526680"/>
                <a:gd name="connsiteX8" fmla="*/ 0 w 609600"/>
                <a:gd name="connsiteY8" fmla="*/ 131670 h 526680"/>
                <a:gd name="connsiteX0" fmla="*/ 0 w 609600"/>
                <a:gd name="connsiteY0" fmla="*/ 131670 h 526680"/>
                <a:gd name="connsiteX1" fmla="*/ 346260 w 609600"/>
                <a:gd name="connsiteY1" fmla="*/ 131670 h 526680"/>
                <a:gd name="connsiteX2" fmla="*/ 346260 w 609600"/>
                <a:gd name="connsiteY2" fmla="*/ 0 h 526680"/>
                <a:gd name="connsiteX3" fmla="*/ 609600 w 609600"/>
                <a:gd name="connsiteY3" fmla="*/ 263340 h 526680"/>
                <a:gd name="connsiteX4" fmla="*/ 346260 w 609600"/>
                <a:gd name="connsiteY4" fmla="*/ 526680 h 526680"/>
                <a:gd name="connsiteX5" fmla="*/ 346260 w 609600"/>
                <a:gd name="connsiteY5" fmla="*/ 395010 h 526680"/>
                <a:gd name="connsiteX6" fmla="*/ 207264 w 609600"/>
                <a:gd name="connsiteY6" fmla="*/ 388914 h 526680"/>
                <a:gd name="connsiteX7" fmla="*/ 131670 w 609600"/>
                <a:gd name="connsiteY7" fmla="*/ 263340 h 526680"/>
                <a:gd name="connsiteX8" fmla="*/ 0 w 609600"/>
                <a:gd name="connsiteY8" fmla="*/ 131670 h 526680"/>
                <a:gd name="connsiteX0" fmla="*/ 87786 w 477930"/>
                <a:gd name="connsiteY0" fmla="*/ 137766 h 526680"/>
                <a:gd name="connsiteX1" fmla="*/ 214590 w 477930"/>
                <a:gd name="connsiteY1" fmla="*/ 131670 h 526680"/>
                <a:gd name="connsiteX2" fmla="*/ 214590 w 477930"/>
                <a:gd name="connsiteY2" fmla="*/ 0 h 526680"/>
                <a:gd name="connsiteX3" fmla="*/ 477930 w 477930"/>
                <a:gd name="connsiteY3" fmla="*/ 263340 h 526680"/>
                <a:gd name="connsiteX4" fmla="*/ 214590 w 477930"/>
                <a:gd name="connsiteY4" fmla="*/ 526680 h 526680"/>
                <a:gd name="connsiteX5" fmla="*/ 214590 w 477930"/>
                <a:gd name="connsiteY5" fmla="*/ 395010 h 526680"/>
                <a:gd name="connsiteX6" fmla="*/ 75594 w 477930"/>
                <a:gd name="connsiteY6" fmla="*/ 388914 h 526680"/>
                <a:gd name="connsiteX7" fmla="*/ 0 w 477930"/>
                <a:gd name="connsiteY7" fmla="*/ 263340 h 526680"/>
                <a:gd name="connsiteX8" fmla="*/ 87786 w 477930"/>
                <a:gd name="connsiteY8" fmla="*/ 137766 h 526680"/>
                <a:gd name="connsiteX0" fmla="*/ 453546 w 843690"/>
                <a:gd name="connsiteY0" fmla="*/ 137766 h 562044"/>
                <a:gd name="connsiteX1" fmla="*/ 580350 w 843690"/>
                <a:gd name="connsiteY1" fmla="*/ 131670 h 562044"/>
                <a:gd name="connsiteX2" fmla="*/ 580350 w 843690"/>
                <a:gd name="connsiteY2" fmla="*/ 0 h 562044"/>
                <a:gd name="connsiteX3" fmla="*/ 843690 w 843690"/>
                <a:gd name="connsiteY3" fmla="*/ 263340 h 562044"/>
                <a:gd name="connsiteX4" fmla="*/ 580350 w 843690"/>
                <a:gd name="connsiteY4" fmla="*/ 526680 h 562044"/>
                <a:gd name="connsiteX5" fmla="*/ 580350 w 843690"/>
                <a:gd name="connsiteY5" fmla="*/ 395010 h 562044"/>
                <a:gd name="connsiteX6" fmla="*/ 441354 w 843690"/>
                <a:gd name="connsiteY6" fmla="*/ 388914 h 562044"/>
                <a:gd name="connsiteX7" fmla="*/ 0 w 843690"/>
                <a:gd name="connsiteY7" fmla="*/ 562044 h 562044"/>
                <a:gd name="connsiteX8" fmla="*/ 453546 w 843690"/>
                <a:gd name="connsiteY8" fmla="*/ 137766 h 562044"/>
                <a:gd name="connsiteX0" fmla="*/ 423066 w 843690"/>
                <a:gd name="connsiteY0" fmla="*/ 183486 h 562044"/>
                <a:gd name="connsiteX1" fmla="*/ 580350 w 843690"/>
                <a:gd name="connsiteY1" fmla="*/ 131670 h 562044"/>
                <a:gd name="connsiteX2" fmla="*/ 580350 w 843690"/>
                <a:gd name="connsiteY2" fmla="*/ 0 h 562044"/>
                <a:gd name="connsiteX3" fmla="*/ 843690 w 843690"/>
                <a:gd name="connsiteY3" fmla="*/ 263340 h 562044"/>
                <a:gd name="connsiteX4" fmla="*/ 580350 w 843690"/>
                <a:gd name="connsiteY4" fmla="*/ 526680 h 562044"/>
                <a:gd name="connsiteX5" fmla="*/ 580350 w 843690"/>
                <a:gd name="connsiteY5" fmla="*/ 395010 h 562044"/>
                <a:gd name="connsiteX6" fmla="*/ 441354 w 843690"/>
                <a:gd name="connsiteY6" fmla="*/ 388914 h 562044"/>
                <a:gd name="connsiteX7" fmla="*/ 0 w 843690"/>
                <a:gd name="connsiteY7" fmla="*/ 562044 h 562044"/>
                <a:gd name="connsiteX8" fmla="*/ 423066 w 843690"/>
                <a:gd name="connsiteY8" fmla="*/ 183486 h 562044"/>
                <a:gd name="connsiteX0" fmla="*/ 423066 w 843690"/>
                <a:gd name="connsiteY0" fmla="*/ 183486 h 562044"/>
                <a:gd name="connsiteX1" fmla="*/ 580350 w 843690"/>
                <a:gd name="connsiteY1" fmla="*/ 131670 h 562044"/>
                <a:gd name="connsiteX2" fmla="*/ 580350 w 843690"/>
                <a:gd name="connsiteY2" fmla="*/ 0 h 562044"/>
                <a:gd name="connsiteX3" fmla="*/ 843690 w 843690"/>
                <a:gd name="connsiteY3" fmla="*/ 263340 h 562044"/>
                <a:gd name="connsiteX4" fmla="*/ 580350 w 843690"/>
                <a:gd name="connsiteY4" fmla="*/ 526680 h 562044"/>
                <a:gd name="connsiteX5" fmla="*/ 580350 w 843690"/>
                <a:gd name="connsiteY5" fmla="*/ 395010 h 562044"/>
                <a:gd name="connsiteX6" fmla="*/ 441354 w 843690"/>
                <a:gd name="connsiteY6" fmla="*/ 388914 h 562044"/>
                <a:gd name="connsiteX7" fmla="*/ 0 w 843690"/>
                <a:gd name="connsiteY7" fmla="*/ 562044 h 562044"/>
                <a:gd name="connsiteX8" fmla="*/ 423066 w 843690"/>
                <a:gd name="connsiteY8" fmla="*/ 183486 h 562044"/>
                <a:gd name="connsiteX0" fmla="*/ 423066 w 843690"/>
                <a:gd name="connsiteY0" fmla="*/ 183486 h 562044"/>
                <a:gd name="connsiteX1" fmla="*/ 580350 w 843690"/>
                <a:gd name="connsiteY1" fmla="*/ 131670 h 562044"/>
                <a:gd name="connsiteX2" fmla="*/ 580350 w 843690"/>
                <a:gd name="connsiteY2" fmla="*/ 0 h 562044"/>
                <a:gd name="connsiteX3" fmla="*/ 843690 w 843690"/>
                <a:gd name="connsiteY3" fmla="*/ 263340 h 562044"/>
                <a:gd name="connsiteX4" fmla="*/ 580350 w 843690"/>
                <a:gd name="connsiteY4" fmla="*/ 526680 h 562044"/>
                <a:gd name="connsiteX5" fmla="*/ 580350 w 843690"/>
                <a:gd name="connsiteY5" fmla="*/ 395010 h 562044"/>
                <a:gd name="connsiteX6" fmla="*/ 441354 w 843690"/>
                <a:gd name="connsiteY6" fmla="*/ 388914 h 562044"/>
                <a:gd name="connsiteX7" fmla="*/ 0 w 843690"/>
                <a:gd name="connsiteY7" fmla="*/ 562044 h 562044"/>
                <a:gd name="connsiteX8" fmla="*/ 423066 w 843690"/>
                <a:gd name="connsiteY8" fmla="*/ 183486 h 562044"/>
                <a:gd name="connsiteX0" fmla="*/ 423066 w 843690"/>
                <a:gd name="connsiteY0" fmla="*/ 183486 h 562044"/>
                <a:gd name="connsiteX1" fmla="*/ 580350 w 843690"/>
                <a:gd name="connsiteY1" fmla="*/ 131670 h 562044"/>
                <a:gd name="connsiteX2" fmla="*/ 580350 w 843690"/>
                <a:gd name="connsiteY2" fmla="*/ 0 h 562044"/>
                <a:gd name="connsiteX3" fmla="*/ 843690 w 843690"/>
                <a:gd name="connsiteY3" fmla="*/ 263340 h 562044"/>
                <a:gd name="connsiteX4" fmla="*/ 580350 w 843690"/>
                <a:gd name="connsiteY4" fmla="*/ 526680 h 562044"/>
                <a:gd name="connsiteX5" fmla="*/ 580350 w 843690"/>
                <a:gd name="connsiteY5" fmla="*/ 395010 h 562044"/>
                <a:gd name="connsiteX6" fmla="*/ 441354 w 843690"/>
                <a:gd name="connsiteY6" fmla="*/ 388914 h 562044"/>
                <a:gd name="connsiteX7" fmla="*/ 0 w 843690"/>
                <a:gd name="connsiteY7" fmla="*/ 562044 h 562044"/>
                <a:gd name="connsiteX8" fmla="*/ 423066 w 843690"/>
                <a:gd name="connsiteY8" fmla="*/ 183486 h 562044"/>
                <a:gd name="connsiteX0" fmla="*/ 423066 w 750974"/>
                <a:gd name="connsiteY0" fmla="*/ 183486 h 562044"/>
                <a:gd name="connsiteX1" fmla="*/ 580350 w 750974"/>
                <a:gd name="connsiteY1" fmla="*/ 131670 h 562044"/>
                <a:gd name="connsiteX2" fmla="*/ 580350 w 750974"/>
                <a:gd name="connsiteY2" fmla="*/ 0 h 562044"/>
                <a:gd name="connsiteX3" fmla="*/ 750974 w 750974"/>
                <a:gd name="connsiteY3" fmla="*/ 266266 h 562044"/>
                <a:gd name="connsiteX4" fmla="*/ 580350 w 750974"/>
                <a:gd name="connsiteY4" fmla="*/ 526680 h 562044"/>
                <a:gd name="connsiteX5" fmla="*/ 580350 w 750974"/>
                <a:gd name="connsiteY5" fmla="*/ 395010 h 562044"/>
                <a:gd name="connsiteX6" fmla="*/ 441354 w 750974"/>
                <a:gd name="connsiteY6" fmla="*/ 388914 h 562044"/>
                <a:gd name="connsiteX7" fmla="*/ 0 w 750974"/>
                <a:gd name="connsiteY7" fmla="*/ 562044 h 562044"/>
                <a:gd name="connsiteX8" fmla="*/ 423066 w 750974"/>
                <a:gd name="connsiteY8" fmla="*/ 183486 h 56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0974" h="562044">
                  <a:moveTo>
                    <a:pt x="423066" y="183486"/>
                  </a:moveTo>
                  <a:cubicBezTo>
                    <a:pt x="528834" y="128114"/>
                    <a:pt x="527922" y="148942"/>
                    <a:pt x="580350" y="131670"/>
                  </a:cubicBezTo>
                  <a:lnTo>
                    <a:pt x="580350" y="0"/>
                  </a:lnTo>
                  <a:lnTo>
                    <a:pt x="750974" y="266266"/>
                  </a:lnTo>
                  <a:lnTo>
                    <a:pt x="580350" y="526680"/>
                  </a:lnTo>
                  <a:lnTo>
                    <a:pt x="580350" y="395010"/>
                  </a:lnTo>
                  <a:cubicBezTo>
                    <a:pt x="534018" y="392978"/>
                    <a:pt x="586746" y="371896"/>
                    <a:pt x="441354" y="388914"/>
                  </a:cubicBezTo>
                  <a:lnTo>
                    <a:pt x="0" y="562044"/>
                  </a:lnTo>
                  <a:lnTo>
                    <a:pt x="423066" y="183486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6" name="矢印: V 字型 9">
              <a:extLst>
                <a:ext uri="{FF2B5EF4-FFF2-40B4-BE49-F238E27FC236}">
                  <a16:creationId xmlns:a16="http://schemas.microsoft.com/office/drawing/2014/main" id="{62637E4E-3B13-4667-89C4-058B70C2A61E}"/>
                </a:ext>
              </a:extLst>
            </p:cNvPr>
            <p:cNvSpPr/>
            <p:nvPr/>
          </p:nvSpPr>
          <p:spPr>
            <a:xfrm rot="384662" flipH="1" flipV="1">
              <a:off x="7469007" y="3143910"/>
              <a:ext cx="812028" cy="126774"/>
            </a:xfrm>
            <a:custGeom>
              <a:avLst/>
              <a:gdLst>
                <a:gd name="connsiteX0" fmla="*/ 0 w 609600"/>
                <a:gd name="connsiteY0" fmla="*/ 131670 h 526680"/>
                <a:gd name="connsiteX1" fmla="*/ 346260 w 609600"/>
                <a:gd name="connsiteY1" fmla="*/ 131670 h 526680"/>
                <a:gd name="connsiteX2" fmla="*/ 346260 w 609600"/>
                <a:gd name="connsiteY2" fmla="*/ 0 h 526680"/>
                <a:gd name="connsiteX3" fmla="*/ 609600 w 609600"/>
                <a:gd name="connsiteY3" fmla="*/ 263340 h 526680"/>
                <a:gd name="connsiteX4" fmla="*/ 346260 w 609600"/>
                <a:gd name="connsiteY4" fmla="*/ 526680 h 526680"/>
                <a:gd name="connsiteX5" fmla="*/ 346260 w 609600"/>
                <a:gd name="connsiteY5" fmla="*/ 395010 h 526680"/>
                <a:gd name="connsiteX6" fmla="*/ 0 w 609600"/>
                <a:gd name="connsiteY6" fmla="*/ 395010 h 526680"/>
                <a:gd name="connsiteX7" fmla="*/ 131670 w 609600"/>
                <a:gd name="connsiteY7" fmla="*/ 263340 h 526680"/>
                <a:gd name="connsiteX8" fmla="*/ 0 w 609600"/>
                <a:gd name="connsiteY8" fmla="*/ 131670 h 526680"/>
                <a:gd name="connsiteX0" fmla="*/ 0 w 609600"/>
                <a:gd name="connsiteY0" fmla="*/ 131670 h 526680"/>
                <a:gd name="connsiteX1" fmla="*/ 346260 w 609600"/>
                <a:gd name="connsiteY1" fmla="*/ 131670 h 526680"/>
                <a:gd name="connsiteX2" fmla="*/ 346260 w 609600"/>
                <a:gd name="connsiteY2" fmla="*/ 0 h 526680"/>
                <a:gd name="connsiteX3" fmla="*/ 609600 w 609600"/>
                <a:gd name="connsiteY3" fmla="*/ 263340 h 526680"/>
                <a:gd name="connsiteX4" fmla="*/ 346260 w 609600"/>
                <a:gd name="connsiteY4" fmla="*/ 526680 h 526680"/>
                <a:gd name="connsiteX5" fmla="*/ 346260 w 609600"/>
                <a:gd name="connsiteY5" fmla="*/ 395010 h 526680"/>
                <a:gd name="connsiteX6" fmla="*/ 207264 w 609600"/>
                <a:gd name="connsiteY6" fmla="*/ 388914 h 526680"/>
                <a:gd name="connsiteX7" fmla="*/ 131670 w 609600"/>
                <a:gd name="connsiteY7" fmla="*/ 263340 h 526680"/>
                <a:gd name="connsiteX8" fmla="*/ 0 w 609600"/>
                <a:gd name="connsiteY8" fmla="*/ 131670 h 526680"/>
                <a:gd name="connsiteX0" fmla="*/ 87786 w 477930"/>
                <a:gd name="connsiteY0" fmla="*/ 137766 h 526680"/>
                <a:gd name="connsiteX1" fmla="*/ 214590 w 477930"/>
                <a:gd name="connsiteY1" fmla="*/ 131670 h 526680"/>
                <a:gd name="connsiteX2" fmla="*/ 214590 w 477930"/>
                <a:gd name="connsiteY2" fmla="*/ 0 h 526680"/>
                <a:gd name="connsiteX3" fmla="*/ 477930 w 477930"/>
                <a:gd name="connsiteY3" fmla="*/ 263340 h 526680"/>
                <a:gd name="connsiteX4" fmla="*/ 214590 w 477930"/>
                <a:gd name="connsiteY4" fmla="*/ 526680 h 526680"/>
                <a:gd name="connsiteX5" fmla="*/ 214590 w 477930"/>
                <a:gd name="connsiteY5" fmla="*/ 395010 h 526680"/>
                <a:gd name="connsiteX6" fmla="*/ 75594 w 477930"/>
                <a:gd name="connsiteY6" fmla="*/ 388914 h 526680"/>
                <a:gd name="connsiteX7" fmla="*/ 0 w 477930"/>
                <a:gd name="connsiteY7" fmla="*/ 263340 h 526680"/>
                <a:gd name="connsiteX8" fmla="*/ 87786 w 477930"/>
                <a:gd name="connsiteY8" fmla="*/ 137766 h 526680"/>
                <a:gd name="connsiteX0" fmla="*/ 453546 w 843690"/>
                <a:gd name="connsiteY0" fmla="*/ 137766 h 562044"/>
                <a:gd name="connsiteX1" fmla="*/ 580350 w 843690"/>
                <a:gd name="connsiteY1" fmla="*/ 131670 h 562044"/>
                <a:gd name="connsiteX2" fmla="*/ 580350 w 843690"/>
                <a:gd name="connsiteY2" fmla="*/ 0 h 562044"/>
                <a:gd name="connsiteX3" fmla="*/ 843690 w 843690"/>
                <a:gd name="connsiteY3" fmla="*/ 263340 h 562044"/>
                <a:gd name="connsiteX4" fmla="*/ 580350 w 843690"/>
                <a:gd name="connsiteY4" fmla="*/ 526680 h 562044"/>
                <a:gd name="connsiteX5" fmla="*/ 580350 w 843690"/>
                <a:gd name="connsiteY5" fmla="*/ 395010 h 562044"/>
                <a:gd name="connsiteX6" fmla="*/ 441354 w 843690"/>
                <a:gd name="connsiteY6" fmla="*/ 388914 h 562044"/>
                <a:gd name="connsiteX7" fmla="*/ 0 w 843690"/>
                <a:gd name="connsiteY7" fmla="*/ 562044 h 562044"/>
                <a:gd name="connsiteX8" fmla="*/ 453546 w 843690"/>
                <a:gd name="connsiteY8" fmla="*/ 137766 h 562044"/>
                <a:gd name="connsiteX0" fmla="*/ 423066 w 843690"/>
                <a:gd name="connsiteY0" fmla="*/ 183486 h 562044"/>
                <a:gd name="connsiteX1" fmla="*/ 580350 w 843690"/>
                <a:gd name="connsiteY1" fmla="*/ 131670 h 562044"/>
                <a:gd name="connsiteX2" fmla="*/ 580350 w 843690"/>
                <a:gd name="connsiteY2" fmla="*/ 0 h 562044"/>
                <a:gd name="connsiteX3" fmla="*/ 843690 w 843690"/>
                <a:gd name="connsiteY3" fmla="*/ 263340 h 562044"/>
                <a:gd name="connsiteX4" fmla="*/ 580350 w 843690"/>
                <a:gd name="connsiteY4" fmla="*/ 526680 h 562044"/>
                <a:gd name="connsiteX5" fmla="*/ 580350 w 843690"/>
                <a:gd name="connsiteY5" fmla="*/ 395010 h 562044"/>
                <a:gd name="connsiteX6" fmla="*/ 441354 w 843690"/>
                <a:gd name="connsiteY6" fmla="*/ 388914 h 562044"/>
                <a:gd name="connsiteX7" fmla="*/ 0 w 843690"/>
                <a:gd name="connsiteY7" fmla="*/ 562044 h 562044"/>
                <a:gd name="connsiteX8" fmla="*/ 423066 w 843690"/>
                <a:gd name="connsiteY8" fmla="*/ 183486 h 562044"/>
                <a:gd name="connsiteX0" fmla="*/ 423066 w 843690"/>
                <a:gd name="connsiteY0" fmla="*/ 183486 h 562044"/>
                <a:gd name="connsiteX1" fmla="*/ 580350 w 843690"/>
                <a:gd name="connsiteY1" fmla="*/ 131670 h 562044"/>
                <a:gd name="connsiteX2" fmla="*/ 580350 w 843690"/>
                <a:gd name="connsiteY2" fmla="*/ 0 h 562044"/>
                <a:gd name="connsiteX3" fmla="*/ 843690 w 843690"/>
                <a:gd name="connsiteY3" fmla="*/ 263340 h 562044"/>
                <a:gd name="connsiteX4" fmla="*/ 580350 w 843690"/>
                <a:gd name="connsiteY4" fmla="*/ 526680 h 562044"/>
                <a:gd name="connsiteX5" fmla="*/ 580350 w 843690"/>
                <a:gd name="connsiteY5" fmla="*/ 395010 h 562044"/>
                <a:gd name="connsiteX6" fmla="*/ 441354 w 843690"/>
                <a:gd name="connsiteY6" fmla="*/ 388914 h 562044"/>
                <a:gd name="connsiteX7" fmla="*/ 0 w 843690"/>
                <a:gd name="connsiteY7" fmla="*/ 562044 h 562044"/>
                <a:gd name="connsiteX8" fmla="*/ 423066 w 843690"/>
                <a:gd name="connsiteY8" fmla="*/ 183486 h 562044"/>
                <a:gd name="connsiteX0" fmla="*/ 423066 w 843690"/>
                <a:gd name="connsiteY0" fmla="*/ 183486 h 562044"/>
                <a:gd name="connsiteX1" fmla="*/ 580350 w 843690"/>
                <a:gd name="connsiteY1" fmla="*/ 131670 h 562044"/>
                <a:gd name="connsiteX2" fmla="*/ 580350 w 843690"/>
                <a:gd name="connsiteY2" fmla="*/ 0 h 562044"/>
                <a:gd name="connsiteX3" fmla="*/ 843690 w 843690"/>
                <a:gd name="connsiteY3" fmla="*/ 263340 h 562044"/>
                <a:gd name="connsiteX4" fmla="*/ 580350 w 843690"/>
                <a:gd name="connsiteY4" fmla="*/ 526680 h 562044"/>
                <a:gd name="connsiteX5" fmla="*/ 580350 w 843690"/>
                <a:gd name="connsiteY5" fmla="*/ 395010 h 562044"/>
                <a:gd name="connsiteX6" fmla="*/ 441354 w 843690"/>
                <a:gd name="connsiteY6" fmla="*/ 388914 h 562044"/>
                <a:gd name="connsiteX7" fmla="*/ 0 w 843690"/>
                <a:gd name="connsiteY7" fmla="*/ 562044 h 562044"/>
                <a:gd name="connsiteX8" fmla="*/ 423066 w 843690"/>
                <a:gd name="connsiteY8" fmla="*/ 183486 h 562044"/>
                <a:gd name="connsiteX0" fmla="*/ 423066 w 843690"/>
                <a:gd name="connsiteY0" fmla="*/ 183486 h 562044"/>
                <a:gd name="connsiteX1" fmla="*/ 580350 w 843690"/>
                <a:gd name="connsiteY1" fmla="*/ 131670 h 562044"/>
                <a:gd name="connsiteX2" fmla="*/ 580350 w 843690"/>
                <a:gd name="connsiteY2" fmla="*/ 0 h 562044"/>
                <a:gd name="connsiteX3" fmla="*/ 843690 w 843690"/>
                <a:gd name="connsiteY3" fmla="*/ 263340 h 562044"/>
                <a:gd name="connsiteX4" fmla="*/ 580350 w 843690"/>
                <a:gd name="connsiteY4" fmla="*/ 526680 h 562044"/>
                <a:gd name="connsiteX5" fmla="*/ 580350 w 843690"/>
                <a:gd name="connsiteY5" fmla="*/ 395010 h 562044"/>
                <a:gd name="connsiteX6" fmla="*/ 441354 w 843690"/>
                <a:gd name="connsiteY6" fmla="*/ 388914 h 562044"/>
                <a:gd name="connsiteX7" fmla="*/ 0 w 843690"/>
                <a:gd name="connsiteY7" fmla="*/ 562044 h 562044"/>
                <a:gd name="connsiteX8" fmla="*/ 423066 w 843690"/>
                <a:gd name="connsiteY8" fmla="*/ 183486 h 562044"/>
                <a:gd name="connsiteX0" fmla="*/ 423066 w 750974"/>
                <a:gd name="connsiteY0" fmla="*/ 183486 h 562044"/>
                <a:gd name="connsiteX1" fmla="*/ 580350 w 750974"/>
                <a:gd name="connsiteY1" fmla="*/ 131670 h 562044"/>
                <a:gd name="connsiteX2" fmla="*/ 580350 w 750974"/>
                <a:gd name="connsiteY2" fmla="*/ 0 h 562044"/>
                <a:gd name="connsiteX3" fmla="*/ 750974 w 750974"/>
                <a:gd name="connsiteY3" fmla="*/ 266266 h 562044"/>
                <a:gd name="connsiteX4" fmla="*/ 580350 w 750974"/>
                <a:gd name="connsiteY4" fmla="*/ 526680 h 562044"/>
                <a:gd name="connsiteX5" fmla="*/ 580350 w 750974"/>
                <a:gd name="connsiteY5" fmla="*/ 395010 h 562044"/>
                <a:gd name="connsiteX6" fmla="*/ 441354 w 750974"/>
                <a:gd name="connsiteY6" fmla="*/ 388914 h 562044"/>
                <a:gd name="connsiteX7" fmla="*/ 0 w 750974"/>
                <a:gd name="connsiteY7" fmla="*/ 562044 h 562044"/>
                <a:gd name="connsiteX8" fmla="*/ 423066 w 750974"/>
                <a:gd name="connsiteY8" fmla="*/ 183486 h 56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0974" h="562044">
                  <a:moveTo>
                    <a:pt x="423066" y="183486"/>
                  </a:moveTo>
                  <a:cubicBezTo>
                    <a:pt x="528834" y="128114"/>
                    <a:pt x="527922" y="148942"/>
                    <a:pt x="580350" y="131670"/>
                  </a:cubicBezTo>
                  <a:lnTo>
                    <a:pt x="580350" y="0"/>
                  </a:lnTo>
                  <a:lnTo>
                    <a:pt x="750974" y="266266"/>
                  </a:lnTo>
                  <a:lnTo>
                    <a:pt x="580350" y="526680"/>
                  </a:lnTo>
                  <a:lnTo>
                    <a:pt x="580350" y="395010"/>
                  </a:lnTo>
                  <a:cubicBezTo>
                    <a:pt x="534018" y="392978"/>
                    <a:pt x="586746" y="371896"/>
                    <a:pt x="441354" y="388914"/>
                  </a:cubicBezTo>
                  <a:lnTo>
                    <a:pt x="0" y="562044"/>
                  </a:lnTo>
                  <a:lnTo>
                    <a:pt x="423066" y="183486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1034" name="Picture 10" descr="Ok vector icon. flat green symbol. check mark icon design. confirmations. •  wall stickers option, cyberspace, good | myloview.com">
            <a:extLst>
              <a:ext uri="{FF2B5EF4-FFF2-40B4-BE49-F238E27FC236}">
                <a16:creationId xmlns:a16="http://schemas.microsoft.com/office/drawing/2014/main" id="{C57C22B8-6877-4C29-800B-DB48409B1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8408" y="5174959"/>
            <a:ext cx="348014" cy="34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角丸四角形 77">
            <a:extLst>
              <a:ext uri="{FF2B5EF4-FFF2-40B4-BE49-F238E27FC236}">
                <a16:creationId xmlns:a16="http://schemas.microsoft.com/office/drawing/2014/main" id="{001F5967-92E1-42B5-A37B-ED2278FF593D}"/>
              </a:ext>
            </a:extLst>
          </p:cNvPr>
          <p:cNvSpPr/>
          <p:nvPr/>
        </p:nvSpPr>
        <p:spPr>
          <a:xfrm>
            <a:off x="7363810" y="5184568"/>
            <a:ext cx="3814405" cy="341433"/>
          </a:xfrm>
          <a:prstGeom prst="round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 rad="139700">
                    <a:srgbClr val="00B050"/>
                  </a:glo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Save: 11pcs Panel ~ 12.4 KUSD</a:t>
            </a:r>
          </a:p>
        </p:txBody>
      </p:sp>
      <p:sp>
        <p:nvSpPr>
          <p:cNvPr id="85" name="矢印: V 字型 9">
            <a:extLst>
              <a:ext uri="{FF2B5EF4-FFF2-40B4-BE49-F238E27FC236}">
                <a16:creationId xmlns:a16="http://schemas.microsoft.com/office/drawing/2014/main" id="{202BD205-9D4C-471D-9070-AF0A483DE26A}"/>
              </a:ext>
            </a:extLst>
          </p:cNvPr>
          <p:cNvSpPr/>
          <p:nvPr/>
        </p:nvSpPr>
        <p:spPr>
          <a:xfrm rot="20639898" flipH="1" flipV="1">
            <a:off x="2906527" y="3413028"/>
            <a:ext cx="637927" cy="189833"/>
          </a:xfrm>
          <a:custGeom>
            <a:avLst/>
            <a:gdLst>
              <a:gd name="connsiteX0" fmla="*/ 0 w 609600"/>
              <a:gd name="connsiteY0" fmla="*/ 131670 h 526680"/>
              <a:gd name="connsiteX1" fmla="*/ 346260 w 609600"/>
              <a:gd name="connsiteY1" fmla="*/ 131670 h 526680"/>
              <a:gd name="connsiteX2" fmla="*/ 346260 w 609600"/>
              <a:gd name="connsiteY2" fmla="*/ 0 h 526680"/>
              <a:gd name="connsiteX3" fmla="*/ 609600 w 609600"/>
              <a:gd name="connsiteY3" fmla="*/ 263340 h 526680"/>
              <a:gd name="connsiteX4" fmla="*/ 346260 w 609600"/>
              <a:gd name="connsiteY4" fmla="*/ 526680 h 526680"/>
              <a:gd name="connsiteX5" fmla="*/ 346260 w 609600"/>
              <a:gd name="connsiteY5" fmla="*/ 395010 h 526680"/>
              <a:gd name="connsiteX6" fmla="*/ 0 w 609600"/>
              <a:gd name="connsiteY6" fmla="*/ 395010 h 526680"/>
              <a:gd name="connsiteX7" fmla="*/ 131670 w 609600"/>
              <a:gd name="connsiteY7" fmla="*/ 263340 h 526680"/>
              <a:gd name="connsiteX8" fmla="*/ 0 w 609600"/>
              <a:gd name="connsiteY8" fmla="*/ 131670 h 526680"/>
              <a:gd name="connsiteX0" fmla="*/ 0 w 609600"/>
              <a:gd name="connsiteY0" fmla="*/ 131670 h 526680"/>
              <a:gd name="connsiteX1" fmla="*/ 346260 w 609600"/>
              <a:gd name="connsiteY1" fmla="*/ 131670 h 526680"/>
              <a:gd name="connsiteX2" fmla="*/ 346260 w 609600"/>
              <a:gd name="connsiteY2" fmla="*/ 0 h 526680"/>
              <a:gd name="connsiteX3" fmla="*/ 609600 w 609600"/>
              <a:gd name="connsiteY3" fmla="*/ 263340 h 526680"/>
              <a:gd name="connsiteX4" fmla="*/ 346260 w 609600"/>
              <a:gd name="connsiteY4" fmla="*/ 526680 h 526680"/>
              <a:gd name="connsiteX5" fmla="*/ 346260 w 609600"/>
              <a:gd name="connsiteY5" fmla="*/ 395010 h 526680"/>
              <a:gd name="connsiteX6" fmla="*/ 207264 w 609600"/>
              <a:gd name="connsiteY6" fmla="*/ 388914 h 526680"/>
              <a:gd name="connsiteX7" fmla="*/ 131670 w 609600"/>
              <a:gd name="connsiteY7" fmla="*/ 263340 h 526680"/>
              <a:gd name="connsiteX8" fmla="*/ 0 w 609600"/>
              <a:gd name="connsiteY8" fmla="*/ 131670 h 526680"/>
              <a:gd name="connsiteX0" fmla="*/ 87786 w 477930"/>
              <a:gd name="connsiteY0" fmla="*/ 137766 h 526680"/>
              <a:gd name="connsiteX1" fmla="*/ 214590 w 477930"/>
              <a:gd name="connsiteY1" fmla="*/ 131670 h 526680"/>
              <a:gd name="connsiteX2" fmla="*/ 214590 w 477930"/>
              <a:gd name="connsiteY2" fmla="*/ 0 h 526680"/>
              <a:gd name="connsiteX3" fmla="*/ 477930 w 477930"/>
              <a:gd name="connsiteY3" fmla="*/ 263340 h 526680"/>
              <a:gd name="connsiteX4" fmla="*/ 214590 w 477930"/>
              <a:gd name="connsiteY4" fmla="*/ 526680 h 526680"/>
              <a:gd name="connsiteX5" fmla="*/ 214590 w 477930"/>
              <a:gd name="connsiteY5" fmla="*/ 395010 h 526680"/>
              <a:gd name="connsiteX6" fmla="*/ 75594 w 477930"/>
              <a:gd name="connsiteY6" fmla="*/ 388914 h 526680"/>
              <a:gd name="connsiteX7" fmla="*/ 0 w 477930"/>
              <a:gd name="connsiteY7" fmla="*/ 263340 h 526680"/>
              <a:gd name="connsiteX8" fmla="*/ 87786 w 477930"/>
              <a:gd name="connsiteY8" fmla="*/ 137766 h 526680"/>
              <a:gd name="connsiteX0" fmla="*/ 453546 w 843690"/>
              <a:gd name="connsiteY0" fmla="*/ 137766 h 562044"/>
              <a:gd name="connsiteX1" fmla="*/ 580350 w 843690"/>
              <a:gd name="connsiteY1" fmla="*/ 131670 h 562044"/>
              <a:gd name="connsiteX2" fmla="*/ 580350 w 843690"/>
              <a:gd name="connsiteY2" fmla="*/ 0 h 562044"/>
              <a:gd name="connsiteX3" fmla="*/ 843690 w 843690"/>
              <a:gd name="connsiteY3" fmla="*/ 263340 h 562044"/>
              <a:gd name="connsiteX4" fmla="*/ 580350 w 843690"/>
              <a:gd name="connsiteY4" fmla="*/ 526680 h 562044"/>
              <a:gd name="connsiteX5" fmla="*/ 580350 w 843690"/>
              <a:gd name="connsiteY5" fmla="*/ 395010 h 562044"/>
              <a:gd name="connsiteX6" fmla="*/ 441354 w 843690"/>
              <a:gd name="connsiteY6" fmla="*/ 388914 h 562044"/>
              <a:gd name="connsiteX7" fmla="*/ 0 w 843690"/>
              <a:gd name="connsiteY7" fmla="*/ 562044 h 562044"/>
              <a:gd name="connsiteX8" fmla="*/ 453546 w 843690"/>
              <a:gd name="connsiteY8" fmla="*/ 137766 h 562044"/>
              <a:gd name="connsiteX0" fmla="*/ 423066 w 843690"/>
              <a:gd name="connsiteY0" fmla="*/ 183486 h 562044"/>
              <a:gd name="connsiteX1" fmla="*/ 580350 w 843690"/>
              <a:gd name="connsiteY1" fmla="*/ 131670 h 562044"/>
              <a:gd name="connsiteX2" fmla="*/ 580350 w 843690"/>
              <a:gd name="connsiteY2" fmla="*/ 0 h 562044"/>
              <a:gd name="connsiteX3" fmla="*/ 843690 w 843690"/>
              <a:gd name="connsiteY3" fmla="*/ 263340 h 562044"/>
              <a:gd name="connsiteX4" fmla="*/ 580350 w 843690"/>
              <a:gd name="connsiteY4" fmla="*/ 526680 h 562044"/>
              <a:gd name="connsiteX5" fmla="*/ 580350 w 843690"/>
              <a:gd name="connsiteY5" fmla="*/ 395010 h 562044"/>
              <a:gd name="connsiteX6" fmla="*/ 441354 w 843690"/>
              <a:gd name="connsiteY6" fmla="*/ 388914 h 562044"/>
              <a:gd name="connsiteX7" fmla="*/ 0 w 843690"/>
              <a:gd name="connsiteY7" fmla="*/ 562044 h 562044"/>
              <a:gd name="connsiteX8" fmla="*/ 423066 w 843690"/>
              <a:gd name="connsiteY8" fmla="*/ 183486 h 562044"/>
              <a:gd name="connsiteX0" fmla="*/ 423066 w 843690"/>
              <a:gd name="connsiteY0" fmla="*/ 183486 h 562044"/>
              <a:gd name="connsiteX1" fmla="*/ 580350 w 843690"/>
              <a:gd name="connsiteY1" fmla="*/ 131670 h 562044"/>
              <a:gd name="connsiteX2" fmla="*/ 580350 w 843690"/>
              <a:gd name="connsiteY2" fmla="*/ 0 h 562044"/>
              <a:gd name="connsiteX3" fmla="*/ 843690 w 843690"/>
              <a:gd name="connsiteY3" fmla="*/ 263340 h 562044"/>
              <a:gd name="connsiteX4" fmla="*/ 580350 w 843690"/>
              <a:gd name="connsiteY4" fmla="*/ 526680 h 562044"/>
              <a:gd name="connsiteX5" fmla="*/ 580350 w 843690"/>
              <a:gd name="connsiteY5" fmla="*/ 395010 h 562044"/>
              <a:gd name="connsiteX6" fmla="*/ 441354 w 843690"/>
              <a:gd name="connsiteY6" fmla="*/ 388914 h 562044"/>
              <a:gd name="connsiteX7" fmla="*/ 0 w 843690"/>
              <a:gd name="connsiteY7" fmla="*/ 562044 h 562044"/>
              <a:gd name="connsiteX8" fmla="*/ 423066 w 843690"/>
              <a:gd name="connsiteY8" fmla="*/ 183486 h 562044"/>
              <a:gd name="connsiteX0" fmla="*/ 423066 w 843690"/>
              <a:gd name="connsiteY0" fmla="*/ 183486 h 562044"/>
              <a:gd name="connsiteX1" fmla="*/ 580350 w 843690"/>
              <a:gd name="connsiteY1" fmla="*/ 131670 h 562044"/>
              <a:gd name="connsiteX2" fmla="*/ 580350 w 843690"/>
              <a:gd name="connsiteY2" fmla="*/ 0 h 562044"/>
              <a:gd name="connsiteX3" fmla="*/ 843690 w 843690"/>
              <a:gd name="connsiteY3" fmla="*/ 263340 h 562044"/>
              <a:gd name="connsiteX4" fmla="*/ 580350 w 843690"/>
              <a:gd name="connsiteY4" fmla="*/ 526680 h 562044"/>
              <a:gd name="connsiteX5" fmla="*/ 580350 w 843690"/>
              <a:gd name="connsiteY5" fmla="*/ 395010 h 562044"/>
              <a:gd name="connsiteX6" fmla="*/ 441354 w 843690"/>
              <a:gd name="connsiteY6" fmla="*/ 388914 h 562044"/>
              <a:gd name="connsiteX7" fmla="*/ 0 w 843690"/>
              <a:gd name="connsiteY7" fmla="*/ 562044 h 562044"/>
              <a:gd name="connsiteX8" fmla="*/ 423066 w 843690"/>
              <a:gd name="connsiteY8" fmla="*/ 183486 h 562044"/>
              <a:gd name="connsiteX0" fmla="*/ 423066 w 843690"/>
              <a:gd name="connsiteY0" fmla="*/ 183486 h 562044"/>
              <a:gd name="connsiteX1" fmla="*/ 580350 w 843690"/>
              <a:gd name="connsiteY1" fmla="*/ 131670 h 562044"/>
              <a:gd name="connsiteX2" fmla="*/ 580350 w 843690"/>
              <a:gd name="connsiteY2" fmla="*/ 0 h 562044"/>
              <a:gd name="connsiteX3" fmla="*/ 843690 w 843690"/>
              <a:gd name="connsiteY3" fmla="*/ 263340 h 562044"/>
              <a:gd name="connsiteX4" fmla="*/ 580350 w 843690"/>
              <a:gd name="connsiteY4" fmla="*/ 526680 h 562044"/>
              <a:gd name="connsiteX5" fmla="*/ 580350 w 843690"/>
              <a:gd name="connsiteY5" fmla="*/ 395010 h 562044"/>
              <a:gd name="connsiteX6" fmla="*/ 441354 w 843690"/>
              <a:gd name="connsiteY6" fmla="*/ 388914 h 562044"/>
              <a:gd name="connsiteX7" fmla="*/ 0 w 843690"/>
              <a:gd name="connsiteY7" fmla="*/ 562044 h 562044"/>
              <a:gd name="connsiteX8" fmla="*/ 423066 w 843690"/>
              <a:gd name="connsiteY8" fmla="*/ 183486 h 562044"/>
              <a:gd name="connsiteX0" fmla="*/ 423066 w 750974"/>
              <a:gd name="connsiteY0" fmla="*/ 183486 h 562044"/>
              <a:gd name="connsiteX1" fmla="*/ 580350 w 750974"/>
              <a:gd name="connsiteY1" fmla="*/ 131670 h 562044"/>
              <a:gd name="connsiteX2" fmla="*/ 580350 w 750974"/>
              <a:gd name="connsiteY2" fmla="*/ 0 h 562044"/>
              <a:gd name="connsiteX3" fmla="*/ 750974 w 750974"/>
              <a:gd name="connsiteY3" fmla="*/ 266266 h 562044"/>
              <a:gd name="connsiteX4" fmla="*/ 580350 w 750974"/>
              <a:gd name="connsiteY4" fmla="*/ 526680 h 562044"/>
              <a:gd name="connsiteX5" fmla="*/ 580350 w 750974"/>
              <a:gd name="connsiteY5" fmla="*/ 395010 h 562044"/>
              <a:gd name="connsiteX6" fmla="*/ 441354 w 750974"/>
              <a:gd name="connsiteY6" fmla="*/ 388914 h 562044"/>
              <a:gd name="connsiteX7" fmla="*/ 0 w 750974"/>
              <a:gd name="connsiteY7" fmla="*/ 562044 h 562044"/>
              <a:gd name="connsiteX8" fmla="*/ 423066 w 750974"/>
              <a:gd name="connsiteY8" fmla="*/ 183486 h 56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0974" h="562044">
                <a:moveTo>
                  <a:pt x="423066" y="183486"/>
                </a:moveTo>
                <a:cubicBezTo>
                  <a:pt x="528834" y="128114"/>
                  <a:pt x="527922" y="148942"/>
                  <a:pt x="580350" y="131670"/>
                </a:cubicBezTo>
                <a:lnTo>
                  <a:pt x="580350" y="0"/>
                </a:lnTo>
                <a:lnTo>
                  <a:pt x="750974" y="266266"/>
                </a:lnTo>
                <a:lnTo>
                  <a:pt x="580350" y="526680"/>
                </a:lnTo>
                <a:lnTo>
                  <a:pt x="580350" y="395010"/>
                </a:lnTo>
                <a:cubicBezTo>
                  <a:pt x="534018" y="392978"/>
                  <a:pt x="586746" y="371896"/>
                  <a:pt x="441354" y="388914"/>
                </a:cubicBezTo>
                <a:lnTo>
                  <a:pt x="0" y="562044"/>
                </a:lnTo>
                <a:lnTo>
                  <a:pt x="423066" y="183486"/>
                </a:lnTo>
                <a:close/>
              </a:path>
            </a:pathLst>
          </a:cu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ACCFD7-AD0E-42C6-AEFB-F30893450C89}"/>
              </a:ext>
            </a:extLst>
          </p:cNvPr>
          <p:cNvGrpSpPr/>
          <p:nvPr/>
        </p:nvGrpSpPr>
        <p:grpSpPr>
          <a:xfrm>
            <a:off x="370102" y="3781726"/>
            <a:ext cx="5401956" cy="1467470"/>
            <a:chOff x="192200" y="3781726"/>
            <a:chExt cx="5791628" cy="146747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E224AF5-7FD7-4BB2-A5D3-1C8183516343}"/>
                </a:ext>
              </a:extLst>
            </p:cNvPr>
            <p:cNvGrpSpPr/>
            <p:nvPr/>
          </p:nvGrpSpPr>
          <p:grpSpPr>
            <a:xfrm>
              <a:off x="3150712" y="3781726"/>
              <a:ext cx="1227056" cy="946445"/>
              <a:chOff x="2407201" y="4191562"/>
              <a:chExt cx="935882" cy="67508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0000000-0008-0000-0100-00005E000000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07201" y="4191562"/>
                <a:ext cx="935882" cy="67508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415605D-D7BF-417F-AB92-66FE28ABD55C}"/>
                  </a:ext>
                </a:extLst>
              </p:cNvPr>
              <p:cNvSpPr/>
              <p:nvPr/>
            </p:nvSpPr>
            <p:spPr>
              <a:xfrm>
                <a:off x="2485646" y="4433308"/>
                <a:ext cx="698819" cy="3048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084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0061CF06-392E-4490-9E7E-E95894664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8377" y="3791207"/>
              <a:ext cx="1298464" cy="933410"/>
            </a:xfrm>
            <a:prstGeom prst="rect">
              <a:avLst/>
            </a:prstGeom>
          </p:spPr>
        </p:pic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C5867890-DE5D-4275-8411-092617B372EA}"/>
                </a:ext>
              </a:extLst>
            </p:cNvPr>
            <p:cNvSpPr/>
            <p:nvPr/>
          </p:nvSpPr>
          <p:spPr>
            <a:xfrm>
              <a:off x="2963880" y="4092781"/>
              <a:ext cx="99474" cy="324335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D3D1166-BC0E-4E47-8E8A-1CC95BF49F41}"/>
                </a:ext>
              </a:extLst>
            </p:cNvPr>
            <p:cNvSpPr/>
            <p:nvPr/>
          </p:nvSpPr>
          <p:spPr>
            <a:xfrm>
              <a:off x="618707" y="4163486"/>
              <a:ext cx="859342" cy="25847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AE987BB5-6268-49B3-867F-7C5F13DB3917}"/>
                </a:ext>
              </a:extLst>
            </p:cNvPr>
            <p:cNvSpPr/>
            <p:nvPr/>
          </p:nvSpPr>
          <p:spPr>
            <a:xfrm>
              <a:off x="990456" y="4380019"/>
              <a:ext cx="214442" cy="193463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E5A43F-AD1E-4C23-963E-EB4C89E21A76}"/>
                </a:ext>
              </a:extLst>
            </p:cNvPr>
            <p:cNvSpPr/>
            <p:nvPr/>
          </p:nvSpPr>
          <p:spPr>
            <a:xfrm>
              <a:off x="192200" y="4770170"/>
              <a:ext cx="1341757" cy="479026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Jig fall down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037F2EE-F166-0D39-0673-780BB2C7C130}"/>
                </a:ext>
              </a:extLst>
            </p:cNvPr>
            <p:cNvGrpSpPr/>
            <p:nvPr/>
          </p:nvGrpSpPr>
          <p:grpSpPr>
            <a:xfrm>
              <a:off x="1581869" y="3781726"/>
              <a:ext cx="1423923" cy="1458179"/>
              <a:chOff x="1581869" y="3781726"/>
              <a:chExt cx="1423923" cy="145817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58A6446-B424-7CBF-9267-91478D187F61}"/>
                  </a:ext>
                </a:extLst>
              </p:cNvPr>
              <p:cNvGrpSpPr/>
              <p:nvPr/>
            </p:nvGrpSpPr>
            <p:grpSpPr>
              <a:xfrm>
                <a:off x="1581869" y="3781726"/>
                <a:ext cx="1423923" cy="1458179"/>
                <a:chOff x="1639619" y="3781726"/>
                <a:chExt cx="1423923" cy="1458179"/>
              </a:xfrm>
            </p:grpSpPr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991FA943-29CC-471D-A454-7C061198A2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3406" b="8136"/>
                <a:stretch/>
              </p:blipFill>
              <p:spPr>
                <a:xfrm rot="16200000">
                  <a:off x="1894240" y="3559058"/>
                  <a:ext cx="946445" cy="1391782"/>
                </a:xfrm>
                <a:prstGeom prst="rect">
                  <a:avLst/>
                </a:prstGeom>
              </p:spPr>
            </p:pic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85B1EB26-5B53-4618-9680-6D22760B5C64}"/>
                    </a:ext>
                  </a:extLst>
                </p:cNvPr>
                <p:cNvSpPr/>
                <p:nvPr/>
              </p:nvSpPr>
              <p:spPr>
                <a:xfrm>
                  <a:off x="1639619" y="4760879"/>
                  <a:ext cx="1423923" cy="479026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0844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Meiryo UI" panose="020B0604030504040204" pitchFamily="34" charset="-128"/>
                      <a:ea typeface="Meiryo UI" panose="020B0604030504040204" pitchFamily="34" charset="-128"/>
                      <a:cs typeface="Arial" panose="020B0604020202020204" pitchFamily="34" charset="0"/>
                    </a:rPr>
                    <a:t>Forget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eiryo UI" panose="020B0604030504040204" pitchFamily="34" charset="-128"/>
                      <a:ea typeface="Meiryo UI" panose="020B0604030504040204" pitchFamily="34" charset="-128"/>
                      <a:cs typeface="Arial" panose="020B0604020202020204" pitchFamily="34" charset="0"/>
                    </a:rPr>
                    <a:t> remove cable</a:t>
                  </a:r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D4245956-5AF1-4D2E-AD8A-BBAB434ADEA2}"/>
                  </a:ext>
                </a:extLst>
              </p:cNvPr>
              <p:cNvSpPr/>
              <p:nvPr/>
            </p:nvSpPr>
            <p:spPr>
              <a:xfrm>
                <a:off x="1883535" y="3978939"/>
                <a:ext cx="381164" cy="40108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084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C8763CF-74E2-4F28-AE96-D1084811D13E}"/>
                </a:ext>
              </a:extLst>
            </p:cNvPr>
            <p:cNvSpPr/>
            <p:nvPr/>
          </p:nvSpPr>
          <p:spPr>
            <a:xfrm>
              <a:off x="3125952" y="4760879"/>
              <a:ext cx="1268968" cy="479026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Peel off CN </a:t>
              </a:r>
            </a:p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of T-con</a:t>
              </a:r>
            </a:p>
          </p:txBody>
        </p:sp>
        <p:sp>
          <p:nvSpPr>
            <p:cNvPr id="96" name="Arrow: Right 95">
              <a:extLst>
                <a:ext uri="{FF2B5EF4-FFF2-40B4-BE49-F238E27FC236}">
                  <a16:creationId xmlns:a16="http://schemas.microsoft.com/office/drawing/2014/main" id="{97C9AB55-A932-48A9-9192-DB230BD49FC9}"/>
                </a:ext>
              </a:extLst>
            </p:cNvPr>
            <p:cNvSpPr/>
            <p:nvPr/>
          </p:nvSpPr>
          <p:spPr>
            <a:xfrm>
              <a:off x="4430667" y="4092781"/>
              <a:ext cx="99474" cy="324335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D0AA73CD-7972-4420-A117-5475C465F5B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5967" y="3783753"/>
              <a:ext cx="1370047" cy="944418"/>
            </a:xfrm>
            <a:prstGeom prst="rect">
              <a:avLst/>
            </a:prstGeom>
          </p:spPr>
        </p:pic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C5FEF85-6B06-47CB-B6F9-668CD28B04C8}"/>
                </a:ext>
              </a:extLst>
            </p:cNvPr>
            <p:cNvSpPr/>
            <p:nvPr/>
          </p:nvSpPr>
          <p:spPr>
            <a:xfrm>
              <a:off x="4558152" y="4760879"/>
              <a:ext cx="1425676" cy="479026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Must scrap </a:t>
              </a:r>
            </a:p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all panel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0CA7C45-F9F4-B829-F5B1-622F77235C7B}"/>
              </a:ext>
            </a:extLst>
          </p:cNvPr>
          <p:cNvGrpSpPr/>
          <p:nvPr/>
        </p:nvGrpSpPr>
        <p:grpSpPr>
          <a:xfrm>
            <a:off x="6324600" y="2061800"/>
            <a:ext cx="5687792" cy="1222058"/>
            <a:chOff x="6351808" y="4257441"/>
            <a:chExt cx="5687792" cy="122205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F600635-7823-455D-B002-047A76CBD005}"/>
                </a:ext>
              </a:extLst>
            </p:cNvPr>
            <p:cNvSpPr txBox="1"/>
            <p:nvPr/>
          </p:nvSpPr>
          <p:spPr>
            <a:xfrm>
              <a:off x="6351808" y="4279960"/>
              <a:ext cx="167812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IQC training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B48885B-F621-42A6-B459-085D0661B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1527" y="4595536"/>
              <a:ext cx="1383512" cy="883963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DF742BCD-D819-46C6-8E21-5CA861E4C1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3895" r="878"/>
            <a:stretch/>
          </p:blipFill>
          <p:spPr>
            <a:xfrm>
              <a:off x="8358049" y="4595483"/>
              <a:ext cx="1194693" cy="883964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53D2C2D-6F65-474E-8CCC-0353B7FB17E8}"/>
                </a:ext>
              </a:extLst>
            </p:cNvPr>
            <p:cNvSpPr/>
            <p:nvPr/>
          </p:nvSpPr>
          <p:spPr>
            <a:xfrm>
              <a:off x="9193791" y="4798271"/>
              <a:ext cx="352659" cy="27294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381C7FB6-AAE2-42A4-9AE3-C2E27B949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53181" y="4581936"/>
              <a:ext cx="1194693" cy="8888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BECEE57-4848-46C3-AC0C-8AC6CD4CB36C}"/>
                </a:ext>
              </a:extLst>
            </p:cNvPr>
            <p:cNvSpPr txBox="1"/>
            <p:nvPr/>
          </p:nvSpPr>
          <p:spPr>
            <a:xfrm>
              <a:off x="8162916" y="4257441"/>
              <a:ext cx="340864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FA Made stopper fix jig &amp; prevent NG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25B7BF8-905D-49EE-8AC3-513B356E37DC}"/>
                </a:ext>
              </a:extLst>
            </p:cNvPr>
            <p:cNvSpPr/>
            <p:nvPr/>
          </p:nvSpPr>
          <p:spPr>
            <a:xfrm>
              <a:off x="9724777" y="4798271"/>
              <a:ext cx="486023" cy="377725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7" name="Speech Bubble: Rectangle 116">
              <a:extLst>
                <a:ext uri="{FF2B5EF4-FFF2-40B4-BE49-F238E27FC236}">
                  <a16:creationId xmlns:a16="http://schemas.microsoft.com/office/drawing/2014/main" id="{86FA888D-1734-4A33-AD50-FEE356863022}"/>
                </a:ext>
              </a:extLst>
            </p:cNvPr>
            <p:cNvSpPr/>
            <p:nvPr/>
          </p:nvSpPr>
          <p:spPr>
            <a:xfrm>
              <a:off x="10969225" y="4595535"/>
              <a:ext cx="1070375" cy="883964"/>
            </a:xfrm>
            <a:prstGeom prst="wedgeRectCallout">
              <a:avLst>
                <a:gd name="adj1" fmla="val -139768"/>
                <a:gd name="adj2" fmla="val -11368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Stopper to prevent forget remove cable</a:t>
              </a:r>
            </a:p>
          </p:txBody>
        </p:sp>
      </p:grpSp>
      <p:sp>
        <p:nvSpPr>
          <p:cNvPr id="78" name="Rectangle 12">
            <a:extLst>
              <a:ext uri="{FF2B5EF4-FFF2-40B4-BE49-F238E27FC236}">
                <a16:creationId xmlns:a16="http://schemas.microsoft.com/office/drawing/2014/main" id="{5A4ACD76-3777-404C-A6C2-A4280AD01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075" y="1831956"/>
            <a:ext cx="5559083" cy="481582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17" tIns="45709" rIns="91417" bIns="45709" anchor="ctr"/>
          <a:lstStyle/>
          <a:p>
            <a:pPr marL="285750" marR="0" lvl="0" indent="-285750" algn="l" defTabSz="457200" rtl="0" eaLnBrk="1" fontAlgn="base" latinLnBrk="0" hangingPunct="1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Happen T-con of panel TV NG (broken) </a:t>
            </a:r>
          </a:p>
          <a:p>
            <a:pPr marL="0" marR="0" lvl="0" indent="0" algn="l" defTabSz="457200" rtl="0" eaLnBrk="1" fontAlgn="base" latinLnBrk="0" hangingPunct="1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  <a:sym typeface="Wingdings" panose="05000000000000000000" pitchFamily="2" charset="2"/>
              </a:rPr>
              <a:t>    </a:t>
            </a:r>
            <a:r>
              <a:rPr kumimoji="0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  <a:sym typeface="Wingdings" panose="05000000000000000000" pitchFamily="2" charset="2"/>
              </a:rPr>
              <a:t> must scrap panel under PSNV cost</a:t>
            </a:r>
            <a:endParaRPr kumimoji="0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9A8AC5F-193C-4FA8-A1FE-E7B399797FF7}"/>
              </a:ext>
            </a:extLst>
          </p:cNvPr>
          <p:cNvSpPr txBox="1"/>
          <p:nvPr/>
        </p:nvSpPr>
        <p:spPr>
          <a:xfrm>
            <a:off x="347264" y="3522746"/>
            <a:ext cx="11880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2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Cause 1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: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3775B4B-B119-446A-9C79-10234413569B}"/>
              </a:ext>
            </a:extLst>
          </p:cNvPr>
          <p:cNvSpPr txBox="1"/>
          <p:nvPr/>
        </p:nvSpPr>
        <p:spPr>
          <a:xfrm>
            <a:off x="1651359" y="3522745"/>
            <a:ext cx="11880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2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Cause 2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: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D902D4B-F399-4092-9480-745AAEE484EC}"/>
              </a:ext>
            </a:extLst>
          </p:cNvPr>
          <p:cNvSpPr txBox="1"/>
          <p:nvPr/>
        </p:nvSpPr>
        <p:spPr>
          <a:xfrm>
            <a:off x="6287495" y="1786644"/>
            <a:ext cx="5904505" cy="263639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17" tIns="45709" rIns="91417" bIns="45709" anchor="ctr"/>
          <a:lstStyle>
            <a:defPPr>
              <a:defRPr lang="en-US"/>
            </a:defPPr>
            <a:lvl1pPr marL="285750" marR="0" lvl="0" indent="-285750" defTabSz="457200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 kumimoji="0" sz="16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PSNV must take action to improve ( IQC / FA/LGD)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5826D95-614D-460F-A8EB-27E199A8F341}"/>
              </a:ext>
            </a:extLst>
          </p:cNvPr>
          <p:cNvSpPr txBox="1"/>
          <p:nvPr/>
        </p:nvSpPr>
        <p:spPr>
          <a:xfrm>
            <a:off x="6384969" y="3444257"/>
            <a:ext cx="35014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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From Nov.23 ~ No happen NG again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1" name="Picture 2">
            <a:extLst>
              <a:ext uri="{FF2B5EF4-FFF2-40B4-BE49-F238E27FC236}">
                <a16:creationId xmlns:a16="http://schemas.microsoft.com/office/drawing/2014/main" id="{150534A3-8CB3-4C17-A8D7-36CEC41C9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1777" r="992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759" y="2514578"/>
            <a:ext cx="347837" cy="35187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6" name="Picture 2">
            <a:extLst>
              <a:ext uri="{FF2B5EF4-FFF2-40B4-BE49-F238E27FC236}">
                <a16:creationId xmlns:a16="http://schemas.microsoft.com/office/drawing/2014/main" id="{A8190D97-3020-4EDE-A6C2-22E24EF38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1777" r="992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6411" y="2514577"/>
            <a:ext cx="347837" cy="35187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238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A98397A-2882-4C13-C280-6A5CD8FC239F}"/>
              </a:ext>
            </a:extLst>
          </p:cNvPr>
          <p:cNvSpPr/>
          <p:nvPr/>
        </p:nvSpPr>
        <p:spPr>
          <a:xfrm>
            <a:off x="6390776" y="3721251"/>
            <a:ext cx="1651506" cy="1471036"/>
          </a:xfrm>
          <a:prstGeom prst="rect">
            <a:avLst/>
          </a:prstGeom>
          <a:solidFill>
            <a:srgbClr val="D1FFE8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3F9C461-8F34-1BB2-3678-DB402AB22636}"/>
              </a:ext>
            </a:extLst>
          </p:cNvPr>
          <p:cNvSpPr/>
          <p:nvPr/>
        </p:nvSpPr>
        <p:spPr>
          <a:xfrm>
            <a:off x="6383219" y="2302838"/>
            <a:ext cx="1651506" cy="1316000"/>
          </a:xfrm>
          <a:prstGeom prst="rect">
            <a:avLst/>
          </a:prstGeom>
          <a:solidFill>
            <a:srgbClr val="D1FFE8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3E8EEF-4A2A-4D0A-9DA3-301C1F02EB3E}"/>
              </a:ext>
            </a:extLst>
          </p:cNvPr>
          <p:cNvSpPr/>
          <p:nvPr/>
        </p:nvSpPr>
        <p:spPr>
          <a:xfrm>
            <a:off x="152400" y="1944428"/>
            <a:ext cx="1763026" cy="1054734"/>
          </a:xfrm>
          <a:prstGeom prst="rect">
            <a:avLst/>
          </a:prstGeom>
          <a:solidFill>
            <a:srgbClr val="FFFFDD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Metal part happen many appearance defect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BC5E237F-FA4B-3B59-FE4E-DDBBF0C09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64" y="1530168"/>
            <a:ext cx="5829025" cy="3743521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8623E72C-4776-D014-2E91-15FC128FB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7898" y="1367446"/>
            <a:ext cx="2305050" cy="36216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◆ After</a:t>
            </a: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 </a:t>
            </a:r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33E03ED3-8811-27D5-AE79-93B898C8C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279" y="508300"/>
            <a:ext cx="2705419" cy="403627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  <a:sym typeface="Wingdings" pitchFamily="2" charset="2"/>
              </a:rPr>
              <a:t>PIC: Huyen </a:t>
            </a:r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72A6807-8270-E2B1-DDBE-F7B1E38D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3811" y="508301"/>
            <a:ext cx="2391235" cy="39447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  <a:sym typeface="Wingdings" pitchFamily="2" charset="2"/>
              </a:rPr>
              <a:t>Date: Mar.24 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81B2FDDA-99E3-D7A1-003A-7DFEFA725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8351" y="503024"/>
            <a:ext cx="2224038" cy="411376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  <a:sym typeface="Wingdings" pitchFamily="2" charset="2"/>
              </a:rPr>
              <a:t>Expenses:  USD</a:t>
            </a: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27EE04BA-054A-E2B6-605F-EE005A697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29" y="502665"/>
            <a:ext cx="2296621" cy="409261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  <a:sym typeface="Wingdings" pitchFamily="2" charset="2"/>
              </a:rPr>
              <a:t>Section : IQC-MW</a:t>
            </a:r>
            <a:endParaRPr kumimoji="0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CFCBB77C-6E6A-6ADC-6E67-B8A496C7E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30" y="5335668"/>
            <a:ext cx="6051141" cy="1475111"/>
          </a:xfrm>
          <a:prstGeom prst="roundRect">
            <a:avLst>
              <a:gd name="adj" fmla="val 7227"/>
            </a:avLst>
          </a:prstGeom>
          <a:solidFill>
            <a:srgbClr val="FFFFCC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anchor="t"/>
          <a:lstStyle/>
          <a:p>
            <a:pPr marL="285750" marR="0" lvl="0" indent="-285750" algn="l" defTabSz="911225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  <a:sym typeface="Wingdings" panose="05000000000000000000" pitchFamily="2" charset="2"/>
              </a:rPr>
              <a:t>PSNV judgment as KABD’s appearance standard issued</a:t>
            </a:r>
          </a:p>
          <a:p>
            <a:pPr marL="285750" marR="0" lvl="0" indent="-285750" algn="l" defTabSz="911225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  <a:sym typeface="Symbol" panose="05050102010706020507" pitchFamily="18" charset="2"/>
              </a:rPr>
              <a:t>P</a:t>
            </a:r>
            <a:r>
              <a:rPr kumimoji="0" lang="en-GB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  <a:sym typeface="Wingdings" panose="05000000000000000000" pitchFamily="2" charset="2"/>
              </a:rPr>
              <a:t>art NG but maker don’t accept due common part used with PAPMOSH but never market claimed</a:t>
            </a:r>
          </a:p>
          <a:p>
            <a:pPr marL="0" marR="0" lvl="0" indent="0" algn="l" defTabSz="911225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  <a:sym typeface="Wingdings" panose="05000000000000000000" pitchFamily="2" charset="2"/>
              </a:rPr>
              <a:t> Scrap Cost by PSNV  High loss cost : </a:t>
            </a:r>
            <a:r>
              <a:rPr kumimoji="0" lang="en-GB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  <a:sym typeface="Wingdings" panose="05000000000000000000" pitchFamily="2" charset="2"/>
              </a:rPr>
              <a:t>3Kpcs ~ 18.6K USD</a:t>
            </a:r>
          </a:p>
          <a:p>
            <a:pPr marL="285750" marR="0" lvl="0" indent="-285750" algn="l" defTabSz="911225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GB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B4B8DE57-2909-DCFF-27B8-75766F2FF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64" y="5362389"/>
            <a:ext cx="5829025" cy="1448390"/>
          </a:xfrm>
          <a:prstGeom prst="roundRect">
            <a:avLst>
              <a:gd name="adj" fmla="val 7227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85750" marR="0" lvl="0" indent="-285750" algn="l" defTabSz="9112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12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  <a:sym typeface="Wingdings" panose="05000000000000000000" pitchFamily="2" charset="2"/>
              </a:rPr>
              <a:t>4 parts already completed and recheck stock FG </a:t>
            </a:r>
          </a:p>
          <a:p>
            <a:pPr marL="0" marR="0" lvl="0" indent="0" algn="l" defTabSz="9112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  <a:sym typeface="Wingdings" panose="05000000000000000000" pitchFamily="2" charset="2"/>
              </a:rPr>
              <a:t>      NG q’ty </a:t>
            </a: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Symbol" panose="05050102010706020507" pitchFamily="18" charset="2"/>
              </a:rPr>
              <a:t></a:t>
            </a: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  <a:sym typeface="Wingdings" panose="05000000000000000000" pitchFamily="2" charset="2"/>
              </a:rPr>
              <a:t>1.5K pcs ~ Save cost: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  <a:sym typeface="Wingdings" panose="05000000000000000000" pitchFamily="2" charset="2"/>
              </a:rPr>
              <a:t>9K USD</a:t>
            </a:r>
          </a:p>
          <a:p>
            <a:pPr marL="285750" indent="-285750" defTabSz="911225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  <a:sym typeface="Wingdings" panose="05000000000000000000" pitchFamily="2" charset="2"/>
              </a:rPr>
              <a:t>Total have 41 part appearance  will review until Dec.24</a:t>
            </a:r>
          </a:p>
          <a:p>
            <a:pPr defTabSz="911225">
              <a:spcBef>
                <a:spcPct val="20000"/>
              </a:spcBef>
              <a:defRPr/>
            </a:pPr>
            <a:r>
              <a:rPr lang="en-US" alt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Wingdings" panose="05000000000000000000" pitchFamily="2" charset="2"/>
              </a:rPr>
              <a:t> ( </a:t>
            </a:r>
            <a:r>
              <a:rPr lang="en-US" altLang="en-US" sz="11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Wingdings" panose="05000000000000000000" pitchFamily="2" charset="2"/>
              </a:rPr>
              <a:t>OCS model have 19 part / Oct.2024  </a:t>
            </a:r>
          </a:p>
          <a:p>
            <a:pPr defTabSz="911225">
              <a:spcBef>
                <a:spcPct val="20000"/>
              </a:spcBef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  <a:sym typeface="Wingdings" panose="05000000000000000000" pitchFamily="2" charset="2"/>
              </a:rPr>
              <a:t>   18L model have 5 part – Nov.2024 and </a:t>
            </a:r>
            <a:r>
              <a:rPr lang="en-US" altLang="en-US" sz="11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Wingdings" panose="05000000000000000000" pitchFamily="2" charset="2"/>
              </a:rPr>
              <a:t>SCV model have 17 part – Dec .2024)</a:t>
            </a:r>
            <a:endParaRPr kumimoji="0" lang="en-US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12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17" name="Rounded Rectangle 53">
            <a:extLst>
              <a:ext uri="{FF2B5EF4-FFF2-40B4-BE49-F238E27FC236}">
                <a16:creationId xmlns:a16="http://schemas.microsoft.com/office/drawing/2014/main" id="{9D1C06F9-C713-6868-27B1-302FA5B2F866}"/>
              </a:ext>
            </a:extLst>
          </p:cNvPr>
          <p:cNvSpPr/>
          <p:nvPr/>
        </p:nvSpPr>
        <p:spPr>
          <a:xfrm>
            <a:off x="10265408" y="502487"/>
            <a:ext cx="1829939" cy="40292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Continue</a:t>
            </a:r>
          </a:p>
        </p:txBody>
      </p:sp>
      <p:sp>
        <p:nvSpPr>
          <p:cNvPr id="26" name="Flowchart: Process 25"/>
          <p:cNvSpPr/>
          <p:nvPr/>
        </p:nvSpPr>
        <p:spPr>
          <a:xfrm>
            <a:off x="72029" y="982967"/>
            <a:ext cx="12023319" cy="349444"/>
          </a:xfrm>
          <a:prstGeom prst="flowChartProces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Reduce cost scrap part by review appearance standards judgment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97FDD6-B563-4CD9-9144-E546B9620701}"/>
              </a:ext>
            </a:extLst>
          </p:cNvPr>
          <p:cNvSpPr txBox="1"/>
          <p:nvPr/>
        </p:nvSpPr>
        <p:spPr>
          <a:xfrm>
            <a:off x="6117498" y="1792828"/>
            <a:ext cx="5581545" cy="30777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ctr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PSNV suggestion revise STD as  customer view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4F133D-57B5-4D3A-9746-5D6BE5D17407}"/>
              </a:ext>
            </a:extLst>
          </p:cNvPr>
          <p:cNvSpPr txBox="1"/>
          <p:nvPr/>
        </p:nvSpPr>
        <p:spPr>
          <a:xfrm>
            <a:off x="6324600" y="3781656"/>
            <a:ext cx="1758480" cy="1384995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. Proposal sample </a:t>
            </a:r>
          </a:p>
          <a:p>
            <a:pPr marL="0" marR="0" lvl="0" indent="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. Send sample to </a:t>
            </a:r>
          </a:p>
          <a:p>
            <a:pPr marL="0" marR="0" lvl="0" indent="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  KABD to confirm</a:t>
            </a:r>
          </a:p>
          <a:p>
            <a:pPr marL="0" marR="0" lvl="0" indent="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Revise standard  </a:t>
            </a:r>
          </a:p>
          <a:p>
            <a:pPr marL="0" marR="0" lvl="0" indent="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  (Version2)</a:t>
            </a:r>
          </a:p>
          <a:p>
            <a:pPr marL="0" marR="0" lvl="0" indent="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Wingdings" panose="05000000000000000000" pitchFamily="2" charset="2"/>
              </a:rPr>
              <a:t> KABD approval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300344-8123-4577-A9A2-4BAD493931D3}"/>
              </a:ext>
            </a:extLst>
          </p:cNvPr>
          <p:cNvSpPr txBox="1"/>
          <p:nvPr/>
        </p:nvSpPr>
        <p:spPr>
          <a:xfrm>
            <a:off x="8119966" y="4681537"/>
            <a:ext cx="4070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PSNV apply new standard to recheck </a:t>
            </a:r>
          </a:p>
          <a:p>
            <a:pPr marL="0" marR="0" lvl="0" indent="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Wingdings" panose="05000000000000000000" pitchFamily="2" charset="2"/>
              </a:rPr>
              <a:t>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NG q’ty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Symbol" panose="05050102010706020507" pitchFamily="18" charset="2"/>
              </a:rPr>
              <a:t>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50% from 3Kpcs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1.5Kpcs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7DB4F17C-4A36-4AE7-BA2A-C41023BFE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50" y="1530168"/>
            <a:ext cx="6047964" cy="3702066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97CEC8-AE0D-4582-BD7E-EE709BC5AEB8}"/>
              </a:ext>
            </a:extLst>
          </p:cNvPr>
          <p:cNvSpPr txBox="1"/>
          <p:nvPr/>
        </p:nvSpPr>
        <p:spPr>
          <a:xfrm>
            <a:off x="1845703" y="4815513"/>
            <a:ext cx="4279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Total Reject Metal NG part /FY23 :  3K pcs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52D66F-3C23-4D60-B802-E4BE4CC4B5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19" y="1942250"/>
            <a:ext cx="1532350" cy="10512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03E4B0D-00C5-423A-87F4-017D0D8C21C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338" r="7639" b="11546"/>
          <a:stretch>
            <a:fillRect/>
          </a:stretch>
        </p:blipFill>
        <p:spPr bwMode="auto">
          <a:xfrm>
            <a:off x="10148207" y="2328097"/>
            <a:ext cx="1654472" cy="10683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id="{13AED792-A364-3A9F-3B6F-560191150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8350" y="1370641"/>
            <a:ext cx="2305050" cy="4000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◆Before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82E7EEC-1214-8C05-B45C-0753DEF288E2}"/>
              </a:ext>
            </a:extLst>
          </p:cNvPr>
          <p:cNvGrpSpPr/>
          <p:nvPr/>
        </p:nvGrpSpPr>
        <p:grpSpPr>
          <a:xfrm>
            <a:off x="3708304" y="1960815"/>
            <a:ext cx="1683911" cy="993375"/>
            <a:chOff x="3708304" y="1849055"/>
            <a:chExt cx="1683911" cy="99337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0B8B13F-1F71-4EC8-9DB2-C3614B4ABF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115" t="24058" r="25865" b="17312"/>
            <a:stretch/>
          </p:blipFill>
          <p:spPr>
            <a:xfrm>
              <a:off x="3708304" y="1849055"/>
              <a:ext cx="1683911" cy="993375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4329E6C-B9C2-41D8-BA64-14F36CE6DC34}"/>
                </a:ext>
              </a:extLst>
            </p:cNvPr>
            <p:cNvSpPr/>
            <p:nvPr/>
          </p:nvSpPr>
          <p:spPr>
            <a:xfrm rot="18795084">
              <a:off x="4528660" y="2094428"/>
              <a:ext cx="318822" cy="391857"/>
            </a:xfrm>
            <a:prstGeom prst="ellipse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EB00733-8F8B-4825-AE9E-59D81B8AAD17}"/>
              </a:ext>
            </a:extLst>
          </p:cNvPr>
          <p:cNvSpPr/>
          <p:nvPr/>
        </p:nvSpPr>
        <p:spPr>
          <a:xfrm>
            <a:off x="151262" y="3205902"/>
            <a:ext cx="1762953" cy="1908189"/>
          </a:xfrm>
          <a:prstGeom prst="rect">
            <a:avLst/>
          </a:prstGeom>
          <a:solidFill>
            <a:srgbClr val="FFFFDD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A24763-4CB2-460C-AE7D-D95E2F64D65C}"/>
              </a:ext>
            </a:extLst>
          </p:cNvPr>
          <p:cNvSpPr/>
          <p:nvPr/>
        </p:nvSpPr>
        <p:spPr>
          <a:xfrm>
            <a:off x="1915425" y="1940993"/>
            <a:ext cx="4180575" cy="10671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D5B5B82F-AECE-4F1E-B6F6-66B515425E3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4457" y="3748410"/>
            <a:ext cx="1726698" cy="951416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DE0D2EC8-4C50-4AF2-8E86-63413ABD5E99}"/>
              </a:ext>
            </a:extLst>
          </p:cNvPr>
          <p:cNvGrpSpPr/>
          <p:nvPr/>
        </p:nvGrpSpPr>
        <p:grpSpPr>
          <a:xfrm>
            <a:off x="8093841" y="2310057"/>
            <a:ext cx="3883166" cy="1350520"/>
            <a:chOff x="10401203" y="3519038"/>
            <a:chExt cx="3883166" cy="1350520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5DE5F4FD-9C19-4EF1-8DCD-CFD7C5A6A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497" t="4895" r="4082"/>
            <a:stretch/>
          </p:blipFill>
          <p:spPr>
            <a:xfrm>
              <a:off x="10401203" y="3519038"/>
              <a:ext cx="1542418" cy="946065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584B2E4-78B4-4573-81B4-574F9347BC6A}"/>
                </a:ext>
              </a:extLst>
            </p:cNvPr>
            <p:cNvSpPr txBox="1"/>
            <p:nvPr/>
          </p:nvSpPr>
          <p:spPr>
            <a:xfrm>
              <a:off x="10456617" y="4553803"/>
              <a:ext cx="16544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View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90º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/60cm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5FD0E2D-3D34-41B7-BA32-9FCCF8E1C8D5}"/>
                </a:ext>
              </a:extLst>
            </p:cNvPr>
            <p:cNvSpPr txBox="1"/>
            <p:nvPr/>
          </p:nvSpPr>
          <p:spPr>
            <a:xfrm>
              <a:off x="10835857" y="4296092"/>
              <a:ext cx="6117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Part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8B540A3-1F89-4814-9920-F8DF53552C15}"/>
                </a:ext>
              </a:extLst>
            </p:cNvPr>
            <p:cNvSpPr txBox="1"/>
            <p:nvPr/>
          </p:nvSpPr>
          <p:spPr>
            <a:xfrm>
              <a:off x="11341924" y="4010856"/>
              <a:ext cx="6117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90</a:t>
              </a:r>
              <a:r>
                <a:rPr kumimoji="0" lang="en-US" sz="12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o</a:t>
              </a:r>
              <a:endPara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74DE144-7FA1-4F12-B398-09C01C182BF6}"/>
                </a:ext>
              </a:extLst>
            </p:cNvPr>
            <p:cNvSpPr txBox="1"/>
            <p:nvPr/>
          </p:nvSpPr>
          <p:spPr>
            <a:xfrm>
              <a:off x="10739826" y="3814766"/>
              <a:ext cx="6117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60cm</a:t>
              </a:r>
              <a:endPara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239EA29-8718-9749-B3DC-029F4582B661}"/>
                </a:ext>
              </a:extLst>
            </p:cNvPr>
            <p:cNvSpPr txBox="1"/>
            <p:nvPr/>
          </p:nvSpPr>
          <p:spPr>
            <a:xfrm>
              <a:off x="12546364" y="4561781"/>
              <a:ext cx="17380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As customer view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DF7976D-8BEE-8765-FD1B-D2029617F193}"/>
                </a:ext>
              </a:extLst>
            </p:cNvPr>
            <p:cNvSpPr txBox="1"/>
            <p:nvPr/>
          </p:nvSpPr>
          <p:spPr>
            <a:xfrm>
              <a:off x="12602487" y="3879272"/>
              <a:ext cx="136445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Can not see if close the door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5BF68DED-C7AF-491A-BEA9-D13CC43F348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389" y="3712869"/>
            <a:ext cx="1660290" cy="940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DF0917-5590-CF31-E209-2F7B2E44AD49}"/>
              </a:ext>
            </a:extLst>
          </p:cNvPr>
          <p:cNvSpPr txBox="1"/>
          <p:nvPr/>
        </p:nvSpPr>
        <p:spPr>
          <a:xfrm>
            <a:off x="139278" y="3357764"/>
            <a:ext cx="1840309" cy="160043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Base on KABD/ PAPMOHS, actual sample </a:t>
            </a:r>
          </a:p>
          <a:p>
            <a:pPr marL="0" marR="0" lvl="0" indent="0" algn="ctr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Wingdings" panose="05000000000000000000" pitchFamily="2" charset="2"/>
              </a:rPr>
              <a:t> </a:t>
            </a: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PSNV making standard &amp; KABD approval </a:t>
            </a:r>
          </a:p>
          <a:p>
            <a:pPr marL="0" marR="0" lvl="0" indent="0" algn="ctr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( Ver 1- FY22)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FEF1320-6993-3FE0-D315-9F52619C9BE1}"/>
              </a:ext>
            </a:extLst>
          </p:cNvPr>
          <p:cNvGrpSpPr/>
          <p:nvPr/>
        </p:nvGrpSpPr>
        <p:grpSpPr>
          <a:xfrm>
            <a:off x="1999563" y="3260881"/>
            <a:ext cx="1889409" cy="1298554"/>
            <a:chOff x="1979068" y="2995674"/>
            <a:chExt cx="1889409" cy="109624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8F32489-C60A-4956-8D33-F805B6EA3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9068" y="2995674"/>
              <a:ext cx="1889409" cy="109624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3447A2-FB28-F240-A497-9D70EE71E243}"/>
                </a:ext>
              </a:extLst>
            </p:cNvPr>
            <p:cNvGrpSpPr/>
            <p:nvPr/>
          </p:nvGrpSpPr>
          <p:grpSpPr>
            <a:xfrm>
              <a:off x="2785241" y="3213152"/>
              <a:ext cx="1083236" cy="367395"/>
              <a:chOff x="2690086" y="3205319"/>
              <a:chExt cx="1083236" cy="367395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2CF508A-F14E-4364-9510-7F9C630993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screen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8686" t="2034" b="85610"/>
              <a:stretch/>
            </p:blipFill>
            <p:spPr>
              <a:xfrm>
                <a:off x="2690086" y="3213124"/>
                <a:ext cx="1083236" cy="359590"/>
              </a:xfrm>
              <a:prstGeom prst="rect">
                <a:avLst/>
              </a:prstGeom>
              <a:ln w="6350">
                <a:noFill/>
              </a:ln>
            </p:spPr>
          </p:pic>
          <p:sp>
            <p:nvSpPr>
              <p:cNvPr id="3" name="Callout: Line 2">
                <a:extLst>
                  <a:ext uri="{FF2B5EF4-FFF2-40B4-BE49-F238E27FC236}">
                    <a16:creationId xmlns:a16="http://schemas.microsoft.com/office/drawing/2014/main" id="{63992473-AF14-E497-B24C-7F3BA154FCBA}"/>
                  </a:ext>
                </a:extLst>
              </p:cNvPr>
              <p:cNvSpPr/>
              <p:nvPr/>
            </p:nvSpPr>
            <p:spPr>
              <a:xfrm>
                <a:off x="2725435" y="3205319"/>
                <a:ext cx="1044608" cy="344158"/>
              </a:xfrm>
              <a:prstGeom prst="borderCallout1">
                <a:avLst>
                  <a:gd name="adj1" fmla="val -646"/>
                  <a:gd name="adj2" fmla="val 38777"/>
                  <a:gd name="adj3" fmla="val -21865"/>
                  <a:gd name="adj4" fmla="val 60870"/>
                </a:avLst>
              </a:prstGeom>
              <a:noFill/>
              <a:ln w="95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084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4F581-39CF-E47C-F7D0-81544CEFAEA9}"/>
              </a:ext>
            </a:extLst>
          </p:cNvPr>
          <p:cNvGrpSpPr/>
          <p:nvPr/>
        </p:nvGrpSpPr>
        <p:grpSpPr>
          <a:xfrm>
            <a:off x="4011630" y="3094139"/>
            <a:ext cx="2370225" cy="1570976"/>
            <a:chOff x="3951557" y="2917985"/>
            <a:chExt cx="2084116" cy="1424412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0C34486-65D7-4DF5-A8B2-D9A643033F03}"/>
                </a:ext>
              </a:extLst>
            </p:cNvPr>
            <p:cNvGrpSpPr/>
            <p:nvPr/>
          </p:nvGrpSpPr>
          <p:grpSpPr>
            <a:xfrm>
              <a:off x="3951557" y="2917985"/>
              <a:ext cx="2084116" cy="1424412"/>
              <a:chOff x="4335468" y="3030499"/>
              <a:chExt cx="2084116" cy="1552645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6D090B51-A8D8-4A8B-94F7-0D266D245C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4474" t="10862"/>
              <a:stretch/>
            </p:blipFill>
            <p:spPr>
              <a:xfrm>
                <a:off x="4400836" y="3030499"/>
                <a:ext cx="1661114" cy="1163490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5096AD4-7471-4B21-AEEE-9467A0706D31}"/>
                  </a:ext>
                </a:extLst>
              </p:cNvPr>
              <p:cNvSpPr txBox="1"/>
              <p:nvPr/>
            </p:nvSpPr>
            <p:spPr>
              <a:xfrm>
                <a:off x="4900381" y="3158967"/>
                <a:ext cx="806311" cy="3019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084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eiryo UI" panose="020B0604030504040204" pitchFamily="34" charset="-128"/>
                    <a:ea typeface="Meiryo UI" panose="020B0604030504040204" pitchFamily="34" charset="-128"/>
                    <a:cs typeface="+mn-cs"/>
                  </a:rPr>
                  <a:t>60cm</a:t>
                </a:r>
                <a:endParaRPr kumimoji="0" lang="en-US" sz="12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0270BF8-EC65-4038-BCF7-BB5310CB9743}"/>
                  </a:ext>
                </a:extLst>
              </p:cNvPr>
              <p:cNvSpPr txBox="1"/>
              <p:nvPr/>
            </p:nvSpPr>
            <p:spPr>
              <a:xfrm>
                <a:off x="5409603" y="3662136"/>
                <a:ext cx="611723" cy="3019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084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eiryo UI" panose="020B0604030504040204" pitchFamily="34" charset="-128"/>
                    <a:ea typeface="Meiryo UI" panose="020B0604030504040204" pitchFamily="34" charset="-128"/>
                    <a:cs typeface="+mn-cs"/>
                  </a:rPr>
                  <a:t>45</a:t>
                </a:r>
                <a:r>
                  <a:rPr kumimoji="0" lang="en-US" sz="1200" b="1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eiryo UI" panose="020B0604030504040204" pitchFamily="34" charset="-128"/>
                    <a:ea typeface="Meiryo UI" panose="020B0604030504040204" pitchFamily="34" charset="-128"/>
                    <a:cs typeface="+mn-cs"/>
                  </a:rPr>
                  <a:t>o</a:t>
                </a:r>
                <a:endParaRPr kumimoji="0" lang="en-US" sz="12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07305E2-3C5D-4C2C-A112-C13BB2C3F95D}"/>
                  </a:ext>
                </a:extLst>
              </p:cNvPr>
              <p:cNvSpPr txBox="1"/>
              <p:nvPr/>
            </p:nvSpPr>
            <p:spPr>
              <a:xfrm>
                <a:off x="4784740" y="3999725"/>
                <a:ext cx="611723" cy="301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084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eiryo UI" panose="020B0604030504040204" pitchFamily="34" charset="-128"/>
                    <a:ea typeface="Meiryo UI" panose="020B0604030504040204" pitchFamily="34" charset="-128"/>
                    <a:cs typeface="+mn-cs"/>
                  </a:rPr>
                  <a:t>Part</a:t>
                </a: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656FE59-FC01-4329-B0E5-DDCEFE83DA34}"/>
                  </a:ext>
                </a:extLst>
              </p:cNvPr>
              <p:cNvSpPr txBox="1"/>
              <p:nvPr/>
            </p:nvSpPr>
            <p:spPr>
              <a:xfrm>
                <a:off x="4335468" y="4281208"/>
                <a:ext cx="2084116" cy="301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084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eiryo UI" panose="020B0604030504040204" pitchFamily="34" charset="-128"/>
                    <a:ea typeface="Meiryo UI" panose="020B0604030504040204" pitchFamily="34" charset="-128"/>
                    <a:cs typeface="+mn-cs"/>
                  </a:rPr>
                  <a:t>View angle 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Meiryo UI" panose="020B0604030504040204" pitchFamily="34" charset="-128"/>
                    <a:ea typeface="Meiryo UI" panose="020B0604030504040204" pitchFamily="34" charset="-128"/>
                    <a:cs typeface="+mn-cs"/>
                  </a:rPr>
                  <a:t>45º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eiryo UI" panose="020B0604030504040204" pitchFamily="34" charset="-128"/>
                    <a:ea typeface="Meiryo UI" panose="020B0604030504040204" pitchFamily="34" charset="-128"/>
                    <a:cs typeface="+mn-cs"/>
                  </a:rPr>
                  <a:t>/60cm</a:t>
                </a: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71F3041-2F81-0B64-E8DB-C8243BE439EF}"/>
                </a:ext>
              </a:extLst>
            </p:cNvPr>
            <p:cNvSpPr/>
            <p:nvPr/>
          </p:nvSpPr>
          <p:spPr>
            <a:xfrm>
              <a:off x="4946674" y="3584725"/>
              <a:ext cx="96295" cy="192505"/>
            </a:xfrm>
            <a:custGeom>
              <a:avLst/>
              <a:gdLst>
                <a:gd name="connsiteX0" fmla="*/ 0 w 96295"/>
                <a:gd name="connsiteY0" fmla="*/ 0 h 192505"/>
                <a:gd name="connsiteX1" fmla="*/ 96253 w 96295"/>
                <a:gd name="connsiteY1" fmla="*/ 105878 h 192505"/>
                <a:gd name="connsiteX2" fmla="*/ 9626 w 96295"/>
                <a:gd name="connsiteY2" fmla="*/ 192505 h 19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295" h="192505">
                  <a:moveTo>
                    <a:pt x="0" y="0"/>
                  </a:moveTo>
                  <a:cubicBezTo>
                    <a:pt x="47324" y="36897"/>
                    <a:pt x="94649" y="73794"/>
                    <a:pt x="96253" y="105878"/>
                  </a:cubicBezTo>
                  <a:cubicBezTo>
                    <a:pt x="97857" y="137962"/>
                    <a:pt x="53741" y="165233"/>
                    <a:pt x="9626" y="192505"/>
                  </a:cubicBezTo>
                </a:path>
              </a:pathLst>
            </a:cu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BA2620F-63E1-EE88-D6E1-89E82BECB110}"/>
              </a:ext>
            </a:extLst>
          </p:cNvPr>
          <p:cNvSpPr/>
          <p:nvPr/>
        </p:nvSpPr>
        <p:spPr>
          <a:xfrm>
            <a:off x="1915424" y="3086015"/>
            <a:ext cx="4180575" cy="202807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9E99E-3E0B-1632-502A-6418526DA5E2}"/>
              </a:ext>
            </a:extLst>
          </p:cNvPr>
          <p:cNvSpPr txBox="1"/>
          <p:nvPr/>
        </p:nvSpPr>
        <p:spPr>
          <a:xfrm>
            <a:off x="6409090" y="2363705"/>
            <a:ext cx="1691810" cy="116955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. Change view </a:t>
            </a:r>
          </a:p>
          <a:p>
            <a:pPr marL="0" marR="0" lvl="0" indent="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  angle</a:t>
            </a:r>
          </a:p>
          <a:p>
            <a:pPr marL="0" marR="0" lvl="0" indent="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Same as  </a:t>
            </a:r>
          </a:p>
          <a:p>
            <a:pPr marL="0" marR="0" lvl="0" indent="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  customer view  </a:t>
            </a:r>
          </a:p>
          <a:p>
            <a:pPr marL="0" marR="0" lvl="0" indent="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   condition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B1964CE-3F74-298E-0784-3A9BCA9306F4}"/>
              </a:ext>
            </a:extLst>
          </p:cNvPr>
          <p:cNvCxnSpPr>
            <a:cxnSpLocks/>
          </p:cNvCxnSpPr>
          <p:nvPr/>
        </p:nvCxnSpPr>
        <p:spPr>
          <a:xfrm flipV="1">
            <a:off x="11227674" y="2616908"/>
            <a:ext cx="215933" cy="12737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80317C7C-4B25-3D35-C636-58793F0FB884}"/>
              </a:ext>
            </a:extLst>
          </p:cNvPr>
          <p:cNvSpPr/>
          <p:nvPr/>
        </p:nvSpPr>
        <p:spPr>
          <a:xfrm>
            <a:off x="8083081" y="2290481"/>
            <a:ext cx="3959016" cy="1316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E33BA8B-9995-8046-746A-048A4B8093FA}"/>
              </a:ext>
            </a:extLst>
          </p:cNvPr>
          <p:cNvCxnSpPr>
            <a:endCxn id="52" idx="2"/>
          </p:cNvCxnSpPr>
          <p:nvPr/>
        </p:nvCxnSpPr>
        <p:spPr>
          <a:xfrm>
            <a:off x="9919607" y="2290481"/>
            <a:ext cx="0" cy="131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E550021-9B35-5897-08BF-BBCA0241238B}"/>
              </a:ext>
            </a:extLst>
          </p:cNvPr>
          <p:cNvSpPr/>
          <p:nvPr/>
        </p:nvSpPr>
        <p:spPr>
          <a:xfrm>
            <a:off x="8073739" y="3712869"/>
            <a:ext cx="3959016" cy="146316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62" name="TextBox 8">
            <a:extLst>
              <a:ext uri="{FF2B5EF4-FFF2-40B4-BE49-F238E27FC236}">
                <a16:creationId xmlns:a16="http://schemas.microsoft.com/office/drawing/2014/main" id="{A17C04DD-5A8C-40B8-8A87-2F129B001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31" y="76604"/>
            <a:ext cx="1345606" cy="315690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vi-VN" sz="1400" b="1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Cost</a:t>
            </a:r>
            <a:endParaRPr kumimoji="0" lang="vi-VN" altLang="vi-VN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Meiryo UI" panose="020B0604030504040204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7480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>
            <a:extLst>
              <a:ext uri="{FF2B5EF4-FFF2-40B4-BE49-F238E27FC236}">
                <a16:creationId xmlns:a16="http://schemas.microsoft.com/office/drawing/2014/main" id="{BC5E237F-FA4B-3B59-FE4E-DDBBF0C09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7893" y="1571624"/>
            <a:ext cx="5926796" cy="413973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8623E72C-4776-D014-2E91-15FC128FB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7174" y="1365727"/>
            <a:ext cx="2305050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After</a:t>
            </a: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7DB4F17C-4A36-4AE7-BA2A-C41023BFE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1571624"/>
            <a:ext cx="5987136" cy="4139733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13AED792-A364-3A9F-3B6F-560191150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333" y="1370641"/>
            <a:ext cx="2305050" cy="4000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◆Before</a:t>
            </a: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33E03ED3-8811-27D5-AE79-93B898C8C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4535" y="508300"/>
            <a:ext cx="2678633" cy="403627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PIC: Loan</a:t>
            </a:r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72A6807-8270-E2B1-DDBE-F7B1E38D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6509" y="508301"/>
            <a:ext cx="2239720" cy="39447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Date:  Mar.24</a:t>
            </a:r>
            <a:endParaRPr kumimoji="0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81B2FDDA-99E3-D7A1-003A-7DFEFA725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188" y="503024"/>
            <a:ext cx="2062492" cy="411376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Expn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:  </a:t>
            </a:r>
            <a:r>
              <a:rPr kumimoji="1" lang="vi-VN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USD</a:t>
            </a: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27EE04BA-054A-E2B6-605F-EE005A697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66" y="502665"/>
            <a:ext cx="2146236" cy="409261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Section : IQC</a:t>
            </a:r>
            <a:endParaRPr kumimoji="0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5CD3F9B9-4698-C2BF-23A1-EFA46692F574}"/>
              </a:ext>
            </a:extLst>
          </p:cNvPr>
          <p:cNvSpPr/>
          <p:nvPr/>
        </p:nvSpPr>
        <p:spPr>
          <a:xfrm>
            <a:off x="50574" y="968793"/>
            <a:ext cx="12054116" cy="349444"/>
          </a:xfrm>
          <a:prstGeom prst="flowChartProces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Reduce IQC checking time of PL part by change checking method</a:t>
            </a:r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CFCBB77C-6E6A-6ADC-6E67-B8A496C7E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5815575"/>
            <a:ext cx="5987136" cy="935635"/>
          </a:xfrm>
          <a:prstGeom prst="roundRect">
            <a:avLst>
              <a:gd name="adj" fmla="val 7227"/>
            </a:avLst>
          </a:prstGeom>
          <a:solidFill>
            <a:srgbClr val="FFFFCC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anchor="ctr" anchorCtr="0"/>
          <a:lstStyle/>
          <a:p>
            <a:pPr marL="285750" marR="0" lvl="0" indent="-285750" algn="l" defTabSz="9112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Total PL Part / All BU              : ~700 part </a:t>
            </a:r>
          </a:p>
          <a:p>
            <a:pPr marL="285750" marR="0" lvl="0" indent="-285750" algn="l" defTabSz="9112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Average Coming lot / Month    : 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435 lot / month </a:t>
            </a:r>
          </a:p>
          <a:p>
            <a:pPr marL="285750" marR="0" lvl="0" indent="-285750" algn="l" defTabSz="9112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  <a:sym typeface="Wingdings" panose="05000000000000000000" pitchFamily="2" charset="2"/>
              </a:rPr>
              <a:t>Total checking time for PL part: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  <a:sym typeface="Wingdings" panose="05000000000000000000" pitchFamily="2" charset="2"/>
              </a:rPr>
              <a:t>960H/ month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B4B8DE57-2909-DCFF-27B8-75766F2FF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7894" y="5806863"/>
            <a:ext cx="5955680" cy="944350"/>
          </a:xfrm>
          <a:prstGeom prst="roundRect">
            <a:avLst>
              <a:gd name="adj" fmla="val 7227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 anchorCtr="0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Checking time after change method : 800h/Month (9,600H/year)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Save HC for checking                      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glow rad="63500">
                    <a:prstClr val="white"/>
                  </a:glo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 0.5pax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17" name="Rounded Rectangle 53">
            <a:extLst>
              <a:ext uri="{FF2B5EF4-FFF2-40B4-BE49-F238E27FC236}">
                <a16:creationId xmlns:a16="http://schemas.microsoft.com/office/drawing/2014/main" id="{9D1C06F9-C713-6868-27B1-302FA5B2F866}"/>
              </a:ext>
            </a:extLst>
          </p:cNvPr>
          <p:cNvSpPr/>
          <p:nvPr/>
        </p:nvSpPr>
        <p:spPr>
          <a:xfrm>
            <a:off x="10210800" y="502487"/>
            <a:ext cx="1904999" cy="40292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Continue</a:t>
            </a: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90B7422F-5A2C-5215-DC88-F87530DEC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9483" y="1764222"/>
            <a:ext cx="5735206" cy="377445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17" tIns="45709" rIns="91417" bIns="45709" anchor="ctr"/>
          <a:lstStyle/>
          <a:p>
            <a:pPr marL="285750" marR="0" lvl="0" indent="-285750" algn="l" defTabSz="457200" rtl="0" eaLnBrk="1" fontAlgn="base" latinLnBrk="0" hangingPunct="1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ja-JP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PSNV suggest Ranking PL part &amp; Change method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535EB6-101B-4D7B-B3BB-1BB982BC0781}"/>
              </a:ext>
            </a:extLst>
          </p:cNvPr>
          <p:cNvGrpSpPr/>
          <p:nvPr/>
        </p:nvGrpSpPr>
        <p:grpSpPr>
          <a:xfrm>
            <a:off x="6213453" y="3584613"/>
            <a:ext cx="2524483" cy="2037932"/>
            <a:chOff x="6585277" y="3049642"/>
            <a:chExt cx="2149210" cy="107839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B762DFA-0087-7F62-7867-45087C7E644A}"/>
                </a:ext>
              </a:extLst>
            </p:cNvPr>
            <p:cNvCxnSpPr/>
            <p:nvPr/>
          </p:nvCxnSpPr>
          <p:spPr>
            <a:xfrm>
              <a:off x="7606992" y="3233645"/>
              <a:ext cx="0" cy="554224"/>
            </a:xfrm>
            <a:prstGeom prst="straightConnector1">
              <a:avLst/>
            </a:prstGeom>
            <a:ln w="28575">
              <a:solidFill>
                <a:sysClr val="windowText" lastClr="0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7C5E4A2-1882-0733-7E64-574F67F2E902}"/>
                </a:ext>
              </a:extLst>
            </p:cNvPr>
            <p:cNvGrpSpPr/>
            <p:nvPr/>
          </p:nvGrpSpPr>
          <p:grpSpPr>
            <a:xfrm>
              <a:off x="6585277" y="3049642"/>
              <a:ext cx="2149210" cy="1078392"/>
              <a:chOff x="3127217" y="465004"/>
              <a:chExt cx="1959208" cy="1078392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0000000-0008-0000-0000-00009A010000}"/>
                  </a:ext>
                </a:extLst>
              </p:cNvPr>
              <p:cNvGrpSpPr/>
              <p:nvPr/>
            </p:nvGrpSpPr>
            <p:grpSpPr>
              <a:xfrm>
                <a:off x="3207120" y="465004"/>
                <a:ext cx="1737166" cy="1075491"/>
                <a:chOff x="3207120" y="465003"/>
                <a:chExt cx="1646136" cy="1273798"/>
              </a:xfrm>
            </p:grpSpPr>
            <p:sp>
              <p:nvSpPr>
                <p:cNvPr id="61" name="AutoShape 4">
                  <a:extLst>
                    <a:ext uri="{FF2B5EF4-FFF2-40B4-BE49-F238E27FC236}">
                      <a16:creationId xmlns:a16="http://schemas.microsoft.com/office/drawing/2014/main" id="{00000000-0008-0000-0000-0000900100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209688" y="465003"/>
                  <a:ext cx="1643568" cy="209034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rgbClr val="8BB4FF"/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 anchor="ctr" anchorCtr="0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0844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ja-JP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AutoShape 18">
                  <a:extLst>
                    <a:ext uri="{FF2B5EF4-FFF2-40B4-BE49-F238E27FC236}">
                      <a16:creationId xmlns:a16="http://schemas.microsoft.com/office/drawing/2014/main" id="{00000000-0008-0000-0000-00008C0100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207120" y="728532"/>
                  <a:ext cx="1633435" cy="216635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rgbClr val="8BB4FF"/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 anchor="ctr" anchorCtr="0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0844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ja-JP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eiryo UI" panose="020B0604030504040204" pitchFamily="34" charset="-128"/>
                      <a:ea typeface="Meiryo UI" panose="020B0604030504040204" pitchFamily="34" charset="-128"/>
                      <a:cs typeface="Arial" panose="020B0604020202020204" pitchFamily="34" charset="0"/>
                    </a:rPr>
                    <a:t>  </a:t>
                  </a: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eiryo UI" panose="020B0604030504040204" pitchFamily="34" charset="-128"/>
                    <a:ea typeface="Meiryo UI" panose="020B0604030504040204" pitchFamily="34" charset="-128"/>
                    <a:cs typeface="+mn-cs"/>
                  </a:endParaRPr>
                </a:p>
              </p:txBody>
            </p:sp>
            <p:sp>
              <p:nvSpPr>
                <p:cNvPr id="63" name="AutoShape 24">
                  <a:extLst>
                    <a:ext uri="{FF2B5EF4-FFF2-40B4-BE49-F238E27FC236}">
                      <a16:creationId xmlns:a16="http://schemas.microsoft.com/office/drawing/2014/main" id="{00000000-0008-0000-0000-0000880100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227744" y="985177"/>
                  <a:ext cx="1586969" cy="240390"/>
                </a:xfrm>
                <a:prstGeom prst="flowChartDecision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rgbClr val="8BB4FF"/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 anchor="ctr" anchorCtr="0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0844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eiryo UI" panose="020B0604030504040204" pitchFamily="34" charset="-128"/>
                    <a:ea typeface="Meiryo UI" panose="020B0604030504040204" pitchFamily="34" charset="-128"/>
                    <a:cs typeface="+mn-cs"/>
                  </a:endParaRPr>
                </a:p>
              </p:txBody>
            </p:sp>
            <p:sp>
              <p:nvSpPr>
                <p:cNvPr id="64" name="AutoShape 24">
                  <a:extLst>
                    <a:ext uri="{FF2B5EF4-FFF2-40B4-BE49-F238E27FC236}">
                      <a16:creationId xmlns:a16="http://schemas.microsoft.com/office/drawing/2014/main" id="{00000000-0008-0000-0000-00008E0000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224430" y="1348054"/>
                  <a:ext cx="1627654" cy="390747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rgbClr val="8BB4FF"/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 anchor="ctr" anchorCtr="0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0844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eiryo UI" panose="020B0604030504040204" pitchFamily="34" charset="-128"/>
                    <a:ea typeface="Meiryo UI" panose="020B0604030504040204" pitchFamily="34" charset="-128"/>
                    <a:cs typeface="+mn-cs"/>
                  </a:endParaRPr>
                </a:p>
              </p:txBody>
            </p:sp>
          </p:grpSp>
          <p:sp>
            <p:nvSpPr>
              <p:cNvPr id="57" name="TextBox 110">
                <a:extLst>
                  <a:ext uri="{FF2B5EF4-FFF2-40B4-BE49-F238E27FC236}">
                    <a16:creationId xmlns:a16="http://schemas.microsoft.com/office/drawing/2014/main" id="{00000000-0008-0000-0000-0000C7010000}"/>
                  </a:ext>
                </a:extLst>
              </p:cNvPr>
              <p:cNvSpPr txBox="1"/>
              <p:nvPr/>
            </p:nvSpPr>
            <p:spPr>
              <a:xfrm>
                <a:off x="3195610" y="470545"/>
                <a:ext cx="1747441" cy="15285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084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Meeting &amp; Negotiate with BU/BD by standard</a:t>
                </a:r>
              </a:p>
            </p:txBody>
          </p:sp>
          <p:sp>
            <p:nvSpPr>
              <p:cNvPr id="58" name="TextBox 110">
                <a:extLst>
                  <a:ext uri="{FF2B5EF4-FFF2-40B4-BE49-F238E27FC236}">
                    <a16:creationId xmlns:a16="http://schemas.microsoft.com/office/drawing/2014/main" id="{00000000-0008-0000-0000-0000C8010000}"/>
                  </a:ext>
                </a:extLst>
              </p:cNvPr>
              <p:cNvSpPr txBox="1"/>
              <p:nvPr/>
            </p:nvSpPr>
            <p:spPr>
              <a:xfrm>
                <a:off x="3127217" y="715476"/>
                <a:ext cx="1924050" cy="11389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084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Review actual maker's data condition</a:t>
                </a:r>
              </a:p>
            </p:txBody>
          </p:sp>
          <p:sp>
            <p:nvSpPr>
              <p:cNvPr id="59" name="TextBox 110">
                <a:extLst>
                  <a:ext uri="{FF2B5EF4-FFF2-40B4-BE49-F238E27FC236}">
                    <a16:creationId xmlns:a16="http://schemas.microsoft.com/office/drawing/2014/main" id="{00000000-0008-0000-0000-0000C9010000}"/>
                  </a:ext>
                </a:extLst>
              </p:cNvPr>
              <p:cNvSpPr txBox="1"/>
              <p:nvPr/>
            </p:nvSpPr>
            <p:spPr>
              <a:xfrm>
                <a:off x="3310881" y="908535"/>
                <a:ext cx="1465239" cy="20494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084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 BU/BD side confirm final</a:t>
                </a:r>
              </a:p>
            </p:txBody>
          </p:sp>
          <p:sp>
            <p:nvSpPr>
              <p:cNvPr id="60" name="TextBox 110">
                <a:extLst>
                  <a:ext uri="{FF2B5EF4-FFF2-40B4-BE49-F238E27FC236}">
                    <a16:creationId xmlns:a16="http://schemas.microsoft.com/office/drawing/2014/main" id="{00000000-0008-0000-0000-00008D000000}"/>
                  </a:ext>
                </a:extLst>
              </p:cNvPr>
              <p:cNvSpPr txBox="1"/>
              <p:nvPr/>
            </p:nvSpPr>
            <p:spPr>
              <a:xfrm>
                <a:off x="3204560" y="1189747"/>
                <a:ext cx="1881865" cy="353649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084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Change checking method: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  <a:p>
                <a:pPr marL="0" marR="0" lvl="0" indent="0" algn="l" defTabSz="9084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   + Check maker data</a:t>
                </a:r>
              </a:p>
              <a:p>
                <a:pPr marL="0" marR="0" lvl="0" indent="0" algn="l" defTabSz="9084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   + Check actual part</a:t>
                </a:r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0000000-0008-0000-0000-0000B8020000}"/>
                </a:ext>
              </a:extLst>
            </p:cNvPr>
            <p:cNvCxnSpPr/>
            <p:nvPr/>
          </p:nvCxnSpPr>
          <p:spPr>
            <a:xfrm>
              <a:off x="6897295" y="4061769"/>
              <a:ext cx="1001753" cy="0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173">
              <a:extLst>
                <a:ext uri="{FF2B5EF4-FFF2-40B4-BE49-F238E27FC236}">
                  <a16:creationId xmlns:a16="http://schemas.microsoft.com/office/drawing/2014/main" id="{00000000-0008-0000-0000-0000B9020000}"/>
                </a:ext>
              </a:extLst>
            </p:cNvPr>
            <p:cNvSpPr txBox="1"/>
            <p:nvPr/>
          </p:nvSpPr>
          <p:spPr>
            <a:xfrm>
              <a:off x="7858602" y="4001919"/>
              <a:ext cx="675342" cy="110409"/>
            </a:xfrm>
            <a:prstGeom prst="rect">
              <a:avLst/>
            </a:prstGeom>
            <a:noFill/>
          </p:spPr>
          <p:txBody>
            <a:bodyPr wrap="square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139700">
                      <a:srgbClr val="FF0000"/>
                    </a:glo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Delete</a:t>
              </a:r>
              <a:endPara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39700">
                    <a:srgbClr val="FF0000"/>
                  </a:glo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endParaRPr>
            </a:p>
          </p:txBody>
        </p:sp>
      </p:grpSp>
      <p:sp>
        <p:nvSpPr>
          <p:cNvPr id="105" name="Rectangle 12">
            <a:extLst>
              <a:ext uri="{FF2B5EF4-FFF2-40B4-BE49-F238E27FC236}">
                <a16:creationId xmlns:a16="http://schemas.microsoft.com/office/drawing/2014/main" id="{C89987B8-5CF2-47A0-AD72-AB51CEE5D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31" y="1874909"/>
            <a:ext cx="5559083" cy="377445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17" tIns="45709" rIns="91417" bIns="45709" anchor="ctr"/>
          <a:lstStyle/>
          <a:p>
            <a:pPr marL="285750" marR="0" lvl="0" indent="-285750" algn="l" defTabSz="457200" rtl="0" eaLnBrk="1" fontAlgn="base" latinLnBrk="0" hangingPunct="1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IQC sampling checking follow rule below : </a:t>
            </a:r>
          </a:p>
        </p:txBody>
      </p:sp>
      <p:sp>
        <p:nvSpPr>
          <p:cNvPr id="122" name="Rectangle 12">
            <a:extLst>
              <a:ext uri="{FF2B5EF4-FFF2-40B4-BE49-F238E27FC236}">
                <a16:creationId xmlns:a16="http://schemas.microsoft.com/office/drawing/2014/main" id="{AB9ECC5C-FD93-43CD-86A5-DF34E9463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9243" y="3228107"/>
            <a:ext cx="1262665" cy="377445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17" tIns="45709" rIns="91417" bIns="45709" anchor="ctr"/>
          <a:lstStyle/>
          <a:p>
            <a:pPr marL="285750" marR="0" lvl="0" indent="-285750" algn="l" defTabSz="457200" rtl="0" eaLnBrk="1" fontAlgn="base" latinLnBrk="0" hangingPunct="1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ja-JP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Action:</a:t>
            </a:r>
          </a:p>
        </p:txBody>
      </p:sp>
      <p:sp>
        <p:nvSpPr>
          <p:cNvPr id="123" name="Rectangle 12">
            <a:extLst>
              <a:ext uri="{FF2B5EF4-FFF2-40B4-BE49-F238E27FC236}">
                <a16:creationId xmlns:a16="http://schemas.microsoft.com/office/drawing/2014/main" id="{48F59D7A-F422-41D0-8676-77E37B3EC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2413" y="3327836"/>
            <a:ext cx="3596328" cy="172623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17" tIns="45709" rIns="91417" bIns="45709" anchor="ctr"/>
          <a:lstStyle/>
          <a:p>
            <a:pPr marL="285750" marR="0" lvl="0" indent="-285750" algn="l" defTabSz="457200" rtl="0" eaLnBrk="1" fontAlgn="base" latinLnBrk="0" hangingPunct="1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ja-JP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Schedule &amp; result ( 31.Mar):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7F9B03D0-E22B-4A2A-AA58-D9D3F56154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06885" y="3687917"/>
          <a:ext cx="3320941" cy="1293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Worksheet" r:id="rId4" imgW="5400587" imgH="1438406" progId="Excel.Sheet.12">
                  <p:embed/>
                </p:oleObj>
              </mc:Choice>
              <mc:Fallback>
                <p:oleObj name="Worksheet" r:id="rId4" imgW="5400587" imgH="1438406" progId="Excel.Sheet.12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7F9B03D0-E22B-4A2A-AA58-D9D3F56154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06885" y="3687917"/>
                        <a:ext cx="3320941" cy="1293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TextBox 8">
            <a:extLst>
              <a:ext uri="{FF2B5EF4-FFF2-40B4-BE49-F238E27FC236}">
                <a16:creationId xmlns:a16="http://schemas.microsoft.com/office/drawing/2014/main" id="{7DC57E8F-D55C-4AB1-BA55-DDFCC4F1E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99" y="76604"/>
            <a:ext cx="1341437" cy="315690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0" algn="ctr" defTabSz="914400">
              <a:buNone/>
              <a:defRPr/>
            </a:pPr>
            <a:r>
              <a:rPr lang="en-US" altLang="vi-VN" sz="1400" b="1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Effi</a:t>
            </a:r>
            <a:r>
              <a:rPr kumimoji="1" lang="en-US" altLang="ja-JP" sz="1400" b="1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ciency</a:t>
            </a:r>
            <a:endParaRPr kumimoji="0" lang="vi-VN" altLang="vi-VN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Meiryo UI" panose="020B0604030504040204" pitchFamily="34" charset="-128"/>
              <a:cs typeface="Arial" pitchFamily="34" charset="0"/>
            </a:endParaRPr>
          </a:p>
        </p:txBody>
      </p:sp>
      <p:graphicFrame>
        <p:nvGraphicFramePr>
          <p:cNvPr id="5" name="Table 17">
            <a:extLst>
              <a:ext uri="{FF2B5EF4-FFF2-40B4-BE49-F238E27FC236}">
                <a16:creationId xmlns:a16="http://schemas.microsoft.com/office/drawing/2014/main" id="{74CA2166-FDED-4A30-9950-EFF407AD02BE}"/>
              </a:ext>
            </a:extLst>
          </p:cNvPr>
          <p:cNvGraphicFramePr>
            <a:graphicFrameLocks noGrp="1"/>
          </p:cNvGraphicFramePr>
          <p:nvPr/>
        </p:nvGraphicFramePr>
        <p:xfrm>
          <a:off x="315888" y="2483093"/>
          <a:ext cx="5523226" cy="1524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211">
                  <a:extLst>
                    <a:ext uri="{9D8B030D-6E8A-4147-A177-3AD203B41FA5}">
                      <a16:colId xmlns:a16="http://schemas.microsoft.com/office/drawing/2014/main" val="1892341708"/>
                    </a:ext>
                  </a:extLst>
                </a:gridCol>
                <a:gridCol w="1395257">
                  <a:extLst>
                    <a:ext uri="{9D8B030D-6E8A-4147-A177-3AD203B41FA5}">
                      <a16:colId xmlns:a16="http://schemas.microsoft.com/office/drawing/2014/main" val="45573234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59822482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225880271"/>
                    </a:ext>
                  </a:extLst>
                </a:gridCol>
                <a:gridCol w="1365358">
                  <a:extLst>
                    <a:ext uri="{9D8B030D-6E8A-4147-A177-3AD203B41FA5}">
                      <a16:colId xmlns:a16="http://schemas.microsoft.com/office/drawing/2014/main" val="1505252564"/>
                    </a:ext>
                  </a:extLst>
                </a:gridCol>
              </a:tblGrid>
              <a:tr h="420039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Part come PSNV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IQC Check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 ~8 Lots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From Lot No 9th</a:t>
                      </a:r>
                      <a:endParaRPr lang="en-US" sz="1000" b="1" baseline="300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1871" rtl="0" eaLnBrk="1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Remark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382604"/>
                  </a:ext>
                </a:extLst>
              </a:tr>
              <a:tr h="227879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Normal part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Check Actual part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Yes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00FF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Non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00FF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Return check if have trouble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812629"/>
                  </a:ext>
                </a:extLst>
              </a:tr>
              <a:tr h="312218">
                <a:tc row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PL part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Check Actual part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1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Yes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1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Yes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1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Every lot must check by 2 method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022323"/>
                  </a:ext>
                </a:extLst>
              </a:tr>
              <a:tr h="312218">
                <a:tc vMerge="1">
                  <a:txBody>
                    <a:bodyPr/>
                    <a:lstStyle/>
                    <a:p>
                      <a:endParaRPr lang="en-US" sz="1050" b="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Check Maker’s CoC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1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Yes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1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Yes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1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21530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FEBBA7-472D-F9C1-6EBB-3B48B67BF306}"/>
              </a:ext>
            </a:extLst>
          </p:cNvPr>
          <p:cNvSpPr txBox="1"/>
          <p:nvPr/>
        </p:nvSpPr>
        <p:spPr>
          <a:xfrm>
            <a:off x="262898" y="4335849"/>
            <a:ext cx="5659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If continue apply rule for PL part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  <a:sym typeface="Wingdings" panose="05000000000000000000" pitchFamily="2" charset="2"/>
              </a:rPr>
              <a:t>Loss Time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  <a:p>
            <a:pPr marL="0" marR="0" lvl="0" indent="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  <a:sym typeface="Wingdings" panose="05000000000000000000" pitchFamily="2" charset="2"/>
              </a:rPr>
              <a:t> Need discuss with BU/ BD to ranking for PL part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FF26C9-A642-43A0-6465-305EF347DF5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0634" y="2105968"/>
            <a:ext cx="4419600" cy="10601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4C375F-CA24-DABC-1D9F-A39FBB2049A0}"/>
              </a:ext>
            </a:extLst>
          </p:cNvPr>
          <p:cNvSpPr txBox="1"/>
          <p:nvPr/>
        </p:nvSpPr>
        <p:spPr>
          <a:xfrm>
            <a:off x="8692634" y="5149985"/>
            <a:ext cx="3320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* MEBD &amp; ISBD under discuss </a:t>
            </a:r>
          </a:p>
        </p:txBody>
      </p:sp>
    </p:spTree>
    <p:extLst>
      <p:ext uri="{BB962C8B-B14F-4D97-AF65-F5344CB8AC3E}">
        <p14:creationId xmlns:p14="http://schemas.microsoft.com/office/powerpoint/2010/main" val="377700125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>
            <a:extLst>
              <a:ext uri="{FF2B5EF4-FFF2-40B4-BE49-F238E27FC236}">
                <a16:creationId xmlns:a16="http://schemas.microsoft.com/office/drawing/2014/main" id="{BC5E237F-FA4B-3B59-FE4E-DDBBF0C09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9360" y="1571624"/>
            <a:ext cx="5965329" cy="3857052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8623E72C-4776-D014-2E91-15FC128FB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215" y="1365727"/>
            <a:ext cx="2305050" cy="4000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◆ After</a:t>
            </a: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7DB4F17C-4A36-4AE7-BA2A-C41023BFE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1571624"/>
            <a:ext cx="5974296" cy="3838576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13AED792-A364-3A9F-3B6F-560191150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156" y="1370641"/>
            <a:ext cx="2305050" cy="4000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itchFamily="34" charset="0"/>
              </a:rPr>
              <a:t>◆Before</a:t>
            </a: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33E03ED3-8811-27D5-AE79-93B898C8C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071" y="508300"/>
            <a:ext cx="2602529" cy="403627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PIC:  Lan</a:t>
            </a:r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72A6807-8270-E2B1-DDBE-F7B1E38D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0257" y="508301"/>
            <a:ext cx="2371361" cy="39447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Date:  Mar.24</a:t>
            </a:r>
            <a:endParaRPr kumimoji="0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pitchFamily="34" charset="0"/>
              <a:ea typeface="ＭＳ Ｐゴシック" panose="020B0600070205080204" pitchFamily="34" charset="-128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81B2FDDA-99E3-D7A1-003A-7DFEFA725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9940" y="503024"/>
            <a:ext cx="2173212" cy="411376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Expn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:  </a:t>
            </a:r>
            <a:r>
              <a:rPr kumimoji="1" lang="vi-VN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USD</a:t>
            </a: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27EE04BA-054A-E2B6-605F-EE005A697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1" y="502665"/>
            <a:ext cx="2360860" cy="409261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Section : IQC</a:t>
            </a:r>
            <a:endParaRPr kumimoji="0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pitchFamily="34" charset="0"/>
              <a:ea typeface="ＭＳ Ｐゴシック" panose="020B0600070205080204" pitchFamily="34" charset="-128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5CD3F9B9-4698-C2BF-23A1-EFA46692F574}"/>
              </a:ext>
            </a:extLst>
          </p:cNvPr>
          <p:cNvSpPr/>
          <p:nvPr/>
        </p:nvSpPr>
        <p:spPr>
          <a:xfrm>
            <a:off x="76200" y="973389"/>
            <a:ext cx="12028489" cy="349444"/>
          </a:xfrm>
          <a:prstGeom prst="flowChartProces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1" lang="en-GB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Reduce working time to confirm NG part in Production by change method 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53">
            <a:extLst>
              <a:ext uri="{FF2B5EF4-FFF2-40B4-BE49-F238E27FC236}">
                <a16:creationId xmlns:a16="http://schemas.microsoft.com/office/drawing/2014/main" id="{9D1C06F9-C713-6868-27B1-302FA5B2F866}"/>
              </a:ext>
            </a:extLst>
          </p:cNvPr>
          <p:cNvSpPr/>
          <p:nvPr/>
        </p:nvSpPr>
        <p:spPr>
          <a:xfrm>
            <a:off x="10210800" y="502487"/>
            <a:ext cx="1904999" cy="40292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Finished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82631DDA-3AD3-582C-AEC4-5E2B6A200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9640"/>
            <a:ext cx="1766252" cy="328585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08444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Meiryo UI" panose="020B0604030504040204" pitchFamily="50" charset="-128"/>
                <a:cs typeface="+mn-cs"/>
                <a:sym typeface="Wingdings" panose="05000000000000000000" pitchFamily="2" charset="2"/>
              </a:rPr>
              <a:t>Efficiency</a:t>
            </a:r>
            <a:endParaRPr kumimoji="0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C217441-3EEA-49EA-8BA9-A4776A13C3F9}"/>
              </a:ext>
            </a:extLst>
          </p:cNvPr>
          <p:cNvSpPr/>
          <p:nvPr/>
        </p:nvSpPr>
        <p:spPr bwMode="auto">
          <a:xfrm>
            <a:off x="240013" y="1793458"/>
            <a:ext cx="6033966" cy="3856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8288" tIns="0" rIns="0" bIns="0" rtlCol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Manual control when happen part NG on process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C217441-3EEA-49EA-8BA9-A4776A13C3F9}"/>
              </a:ext>
            </a:extLst>
          </p:cNvPr>
          <p:cNvSpPr/>
          <p:nvPr/>
        </p:nvSpPr>
        <p:spPr bwMode="auto">
          <a:xfrm>
            <a:off x="6347181" y="1837610"/>
            <a:ext cx="5143463" cy="2952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8288" tIns="0" rIns="0" bIns="0" rtlCol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Auto control by soft copy &amp; VBA system</a:t>
            </a:r>
          </a:p>
        </p:txBody>
      </p:sp>
      <p:sp>
        <p:nvSpPr>
          <p:cNvPr id="71" name="AutoShape 6"/>
          <p:cNvSpPr>
            <a:spLocks noChangeArrowheads="1"/>
          </p:cNvSpPr>
          <p:nvPr/>
        </p:nvSpPr>
        <p:spPr bwMode="auto">
          <a:xfrm>
            <a:off x="76200" y="5498665"/>
            <a:ext cx="5974296" cy="1271412"/>
          </a:xfrm>
          <a:prstGeom prst="roundRect">
            <a:avLst>
              <a:gd name="adj" fmla="val 6859"/>
            </a:avLst>
          </a:prstGeom>
          <a:solidFill>
            <a:srgbClr val="FFFFCC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/>
          <a:p>
            <a:pPr marL="285750" marR="0" lvl="0" indent="-285750" algn="l" defTabSz="9112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  <a:sym typeface="Wingdings" panose="05000000000000000000" pitchFamily="2" charset="2"/>
              </a:rPr>
              <a:t>FA manual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  <a:sym typeface="Wingdings" panose="05000000000000000000" pitchFamily="2" charset="2"/>
              </a:rPr>
              <a:t>writing part defective information in hard copy</a:t>
            </a:r>
          </a:p>
          <a:p>
            <a:pPr marL="285750" marR="0" lvl="0" indent="-285750" algn="l" defTabSz="9112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  <a:sym typeface="Wingdings" panose="05000000000000000000" pitchFamily="2" charset="2"/>
              </a:rPr>
              <a:t>IQC manual confirm and making daily part NG report </a:t>
            </a:r>
          </a:p>
          <a:p>
            <a:pPr marL="171450" marR="0" lvl="0" indent="-171450" algn="l" defTabSz="9112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  <a:sym typeface="Wingdings" panose="05000000000000000000" pitchFamily="2" charset="2"/>
              </a:rPr>
              <a:t>  </a:t>
            </a:r>
            <a:r>
              <a:rPr kumimoji="0" lang="en-GB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  <a:sym typeface="Wingdings" panose="05000000000000000000" pitchFamily="2" charset="2"/>
              </a:rPr>
              <a:t>It is easy mistake &amp; lost time (1,440</a:t>
            </a:r>
            <a:r>
              <a:rPr kumimoji="0" lang="en-GB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  <a:sym typeface="Wingdings" panose="05000000000000000000" pitchFamily="2" charset="2"/>
              </a:rPr>
              <a:t>H/ year</a:t>
            </a:r>
            <a:r>
              <a:rPr kumimoji="0" lang="en-GB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72" name="AutoShape 6"/>
          <p:cNvSpPr>
            <a:spLocks noChangeArrowheads="1"/>
          </p:cNvSpPr>
          <p:nvPr/>
        </p:nvSpPr>
        <p:spPr bwMode="auto">
          <a:xfrm>
            <a:off x="6139361" y="5498665"/>
            <a:ext cx="5995682" cy="1282851"/>
          </a:xfrm>
          <a:prstGeom prst="roundRect">
            <a:avLst>
              <a:gd name="adj" fmla="val 6973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171450" marR="0" lvl="0" indent="-171450" algn="l" defTabSz="9112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  <a:sym typeface="Wingdings" panose="05000000000000000000" pitchFamily="2" charset="2"/>
              </a:rPr>
              <a:t>FA input excel file for part defect information.</a:t>
            </a:r>
          </a:p>
          <a:p>
            <a:pPr marL="171450" marR="0" lvl="0" indent="-171450" algn="l" defTabSz="9112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  <a:sym typeface="Wingdings" panose="05000000000000000000" pitchFamily="2" charset="2"/>
              </a:rPr>
              <a:t>IQC confirm &amp; auto making daily part NG report by VBA</a:t>
            </a:r>
          </a:p>
          <a:p>
            <a:pPr marL="171450" marR="0" lvl="0" indent="-171450" algn="l" defTabSz="9112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  <a:sym typeface="Wingdings" panose="05000000000000000000" pitchFamily="2" charset="2"/>
              </a:rPr>
              <a:t>It is exactly data and save time: 576H/ year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  <a:sym typeface="Wingdings" panose="05000000000000000000" pitchFamily="2" charset="2"/>
              </a:rPr>
              <a:t>(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  <a:sym typeface="Symbol" panose="05050102010706020507" pitchFamily="18" charset="2"/>
              </a:rPr>
              <a:t>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  <a:sym typeface="Wingdings" panose="05000000000000000000" pitchFamily="2" charset="2"/>
              </a:rPr>
              <a:t>0.25 Pax)</a:t>
            </a: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  <a:sym typeface="Wingdings" panose="05000000000000000000" pitchFamily="2" charset="2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57280225-ED18-4115-AABB-F8B30A9C6E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64" y="3033497"/>
            <a:ext cx="527758" cy="553959"/>
          </a:xfrm>
          <a:prstGeom prst="rect">
            <a:avLst/>
          </a:prstGeom>
        </p:spPr>
      </p:pic>
      <p:sp>
        <p:nvSpPr>
          <p:cNvPr id="80" name="角丸四角形 77">
            <a:extLst>
              <a:ext uri="{FF2B5EF4-FFF2-40B4-BE49-F238E27FC236}">
                <a16:creationId xmlns:a16="http://schemas.microsoft.com/office/drawing/2014/main" id="{DC143BFE-3860-40CC-9DFF-E1857CBB0A1C}"/>
              </a:ext>
            </a:extLst>
          </p:cNvPr>
          <p:cNvSpPr/>
          <p:nvPr/>
        </p:nvSpPr>
        <p:spPr>
          <a:xfrm>
            <a:off x="2450151" y="4704235"/>
            <a:ext cx="3652551" cy="657636"/>
          </a:xfrm>
          <a:prstGeom prst="round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0844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ja-JP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Easy mistake by manual method.</a:t>
            </a:r>
          </a:p>
          <a:p>
            <a:pPr marL="285750" marR="0" lvl="0" indent="-285750" algn="l" defTabSz="90844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ja-JP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Working time 5H/ day ~ 1,440H/ year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7E6E373-305C-47FC-A03B-959B6A0464DF}"/>
              </a:ext>
            </a:extLst>
          </p:cNvPr>
          <p:cNvGrpSpPr/>
          <p:nvPr/>
        </p:nvGrpSpPr>
        <p:grpSpPr>
          <a:xfrm>
            <a:off x="646434" y="2176473"/>
            <a:ext cx="1769623" cy="3111614"/>
            <a:chOff x="266205" y="2057310"/>
            <a:chExt cx="1769623" cy="326204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5855671-3221-4234-A436-1D7B0F6E724A}"/>
                </a:ext>
              </a:extLst>
            </p:cNvPr>
            <p:cNvSpPr txBox="1"/>
            <p:nvPr/>
          </p:nvSpPr>
          <p:spPr>
            <a:xfrm>
              <a:off x="266205" y="3053053"/>
              <a:ext cx="1689161" cy="5526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 anchor="b" anchorCtr="0">
              <a:noAutofit/>
            </a:bodyPr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FA write by hand</a:t>
              </a:r>
            </a:p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+mn-cs"/>
                </a:rPr>
                <a:t>Make NG list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D9C1FA4-AAEB-4441-ABB9-81550DA0A58C}"/>
                </a:ext>
              </a:extLst>
            </p:cNvPr>
            <p:cNvSpPr txBox="1"/>
            <p:nvPr/>
          </p:nvSpPr>
          <p:spPr>
            <a:xfrm>
              <a:off x="266205" y="2203959"/>
              <a:ext cx="1689161" cy="5158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 anchor="ctr" anchorCtr="0">
              <a:noAutofit/>
            </a:bodyPr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+mn-cs"/>
                </a:rPr>
                <a:t>Part NG on process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2A448C2-BE29-4BB4-A3D6-8EEF4A7F2095}"/>
                </a:ext>
              </a:extLst>
            </p:cNvPr>
            <p:cNvSpPr txBox="1"/>
            <p:nvPr/>
          </p:nvSpPr>
          <p:spPr>
            <a:xfrm>
              <a:off x="284155" y="3867191"/>
              <a:ext cx="1684677" cy="5526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 anchor="b" anchorCtr="0">
              <a:noAutofit/>
            </a:bodyPr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IQC Manual</a:t>
              </a: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confirm &amp; approve NG part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5" name="Down Arrow 16">
              <a:extLst>
                <a:ext uri="{FF2B5EF4-FFF2-40B4-BE49-F238E27FC236}">
                  <a16:creationId xmlns:a16="http://schemas.microsoft.com/office/drawing/2014/main" id="{5AF7153C-0799-4D2C-86A4-B4B79581ADD3}"/>
                </a:ext>
              </a:extLst>
            </p:cNvPr>
            <p:cNvSpPr/>
            <p:nvPr/>
          </p:nvSpPr>
          <p:spPr>
            <a:xfrm>
              <a:off x="884667" y="2773250"/>
              <a:ext cx="492323" cy="15131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角丸四角形 77">
              <a:extLst>
                <a:ext uri="{FF2B5EF4-FFF2-40B4-BE49-F238E27FC236}">
                  <a16:creationId xmlns:a16="http://schemas.microsoft.com/office/drawing/2014/main" id="{A282CFA2-A6AE-4CEF-8443-B7A47DE88CB7}"/>
                </a:ext>
              </a:extLst>
            </p:cNvPr>
            <p:cNvSpPr/>
            <p:nvPr/>
          </p:nvSpPr>
          <p:spPr>
            <a:xfrm>
              <a:off x="556100" y="2057310"/>
              <a:ext cx="1059601" cy="275471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softEdge rad="31750"/>
            </a:effectLst>
          </p:spPr>
          <p:txBody>
            <a:bodyPr rtlCol="0" anchor="ctr"/>
            <a:lstStyle/>
            <a:p>
              <a:pPr marL="285750" marR="0" lvl="0" indent="-28575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r>
                <a:rPr kumimoji="0" lang="en-US" altLang="ja-JP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glow rad="127000">
                      <a:prstClr val="black"/>
                    </a:glow>
                  </a:effectLs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Step 1</a:t>
              </a:r>
            </a:p>
          </p:txBody>
        </p:sp>
        <p:sp>
          <p:nvSpPr>
            <p:cNvPr id="67" name="角丸四角形 77">
              <a:extLst>
                <a:ext uri="{FF2B5EF4-FFF2-40B4-BE49-F238E27FC236}">
                  <a16:creationId xmlns:a16="http://schemas.microsoft.com/office/drawing/2014/main" id="{6EFD418D-DC7C-47A3-A1C7-8A4F6E84B73F}"/>
                </a:ext>
              </a:extLst>
            </p:cNvPr>
            <p:cNvSpPr/>
            <p:nvPr/>
          </p:nvSpPr>
          <p:spPr>
            <a:xfrm>
              <a:off x="457396" y="2919150"/>
              <a:ext cx="1059601" cy="250428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softEdge rad="31750"/>
            </a:effectLst>
          </p:spPr>
          <p:txBody>
            <a:bodyPr rtlCol="0" anchor="ctr"/>
            <a:lstStyle/>
            <a:p>
              <a:pPr marL="285750" marR="0" lvl="0" indent="-28575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r>
                <a:rPr kumimoji="0" lang="en-US" altLang="ja-JP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glow rad="127000">
                      <a:prstClr val="black"/>
                    </a:glow>
                  </a:effectLs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Step 2</a:t>
              </a:r>
            </a:p>
          </p:txBody>
        </p:sp>
        <p:sp>
          <p:nvSpPr>
            <p:cNvPr id="68" name="Down Arrow 59">
              <a:extLst>
                <a:ext uri="{FF2B5EF4-FFF2-40B4-BE49-F238E27FC236}">
                  <a16:creationId xmlns:a16="http://schemas.microsoft.com/office/drawing/2014/main" id="{2D4E5B60-D110-4451-808C-E142E36183B3}"/>
                </a:ext>
              </a:extLst>
            </p:cNvPr>
            <p:cNvSpPr/>
            <p:nvPr/>
          </p:nvSpPr>
          <p:spPr>
            <a:xfrm>
              <a:off x="883506" y="3638840"/>
              <a:ext cx="492323" cy="15131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角丸四角形 77">
              <a:extLst>
                <a:ext uri="{FF2B5EF4-FFF2-40B4-BE49-F238E27FC236}">
                  <a16:creationId xmlns:a16="http://schemas.microsoft.com/office/drawing/2014/main" id="{A15C6D78-7BDF-488B-914D-90F6256ADE11}"/>
                </a:ext>
              </a:extLst>
            </p:cNvPr>
            <p:cNvSpPr/>
            <p:nvPr/>
          </p:nvSpPr>
          <p:spPr>
            <a:xfrm>
              <a:off x="536899" y="3769118"/>
              <a:ext cx="1059601" cy="275471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softEdge rad="31750"/>
            </a:effectLst>
          </p:spPr>
          <p:txBody>
            <a:bodyPr rtlCol="0" anchor="ctr"/>
            <a:lstStyle/>
            <a:p>
              <a:pPr marL="285750" marR="0" lvl="0" indent="-28575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r>
                <a:rPr kumimoji="0" lang="en-US" altLang="ja-JP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glow rad="127000">
                      <a:prstClr val="black"/>
                    </a:glow>
                  </a:effectLs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Step 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6C4656-089C-490C-88DF-BD9C150304B1}"/>
                </a:ext>
              </a:extLst>
            </p:cNvPr>
            <p:cNvSpPr txBox="1"/>
            <p:nvPr/>
          </p:nvSpPr>
          <p:spPr>
            <a:xfrm>
              <a:off x="351151" y="4766742"/>
              <a:ext cx="1684677" cy="5526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 anchor="b" anchorCtr="0">
              <a:noAutofit/>
            </a:bodyPr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IQC Manual</a:t>
              </a: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input to excel to make report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5" name="Down Arrow 59">
              <a:extLst>
                <a:ext uri="{FF2B5EF4-FFF2-40B4-BE49-F238E27FC236}">
                  <a16:creationId xmlns:a16="http://schemas.microsoft.com/office/drawing/2014/main" id="{9AA7A7E1-9C5C-4699-B29E-9109AD4B8A3B}"/>
                </a:ext>
              </a:extLst>
            </p:cNvPr>
            <p:cNvSpPr/>
            <p:nvPr/>
          </p:nvSpPr>
          <p:spPr>
            <a:xfrm>
              <a:off x="893431" y="4467240"/>
              <a:ext cx="492323" cy="15131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角丸四角形 77">
              <a:extLst>
                <a:ext uri="{FF2B5EF4-FFF2-40B4-BE49-F238E27FC236}">
                  <a16:creationId xmlns:a16="http://schemas.microsoft.com/office/drawing/2014/main" id="{43752980-D643-43FF-A2EA-DF2854AE8CA3}"/>
                </a:ext>
              </a:extLst>
            </p:cNvPr>
            <p:cNvSpPr/>
            <p:nvPr/>
          </p:nvSpPr>
          <p:spPr>
            <a:xfrm>
              <a:off x="523180" y="4629006"/>
              <a:ext cx="1059601" cy="275471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softEdge rad="31750"/>
            </a:effectLst>
          </p:spPr>
          <p:txBody>
            <a:bodyPr rtlCol="0" anchor="ctr"/>
            <a:lstStyle/>
            <a:p>
              <a:pPr marL="285750" marR="0" lvl="0" indent="-28575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r>
                <a:rPr kumimoji="0" lang="en-US" altLang="ja-JP" sz="12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>
                    <a:glow rad="127000">
                      <a:prstClr val="black"/>
                    </a:glow>
                  </a:effectLs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Step 4</a:t>
              </a:r>
              <a:endParaRPr kumimoji="0" lang="en-US" altLang="ja-JP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glow rad="127000">
                    <a:prstClr val="black"/>
                  </a:glo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90AD0E6-CFE5-4D56-AABE-290D4AC60519}"/>
              </a:ext>
            </a:extLst>
          </p:cNvPr>
          <p:cNvGrpSpPr/>
          <p:nvPr/>
        </p:nvGrpSpPr>
        <p:grpSpPr>
          <a:xfrm>
            <a:off x="6677194" y="2144331"/>
            <a:ext cx="1723717" cy="3170826"/>
            <a:chOff x="260939" y="2056415"/>
            <a:chExt cx="1723717" cy="325754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DECF1F8-4264-4ACC-AEBA-922B451490D5}"/>
                </a:ext>
              </a:extLst>
            </p:cNvPr>
            <p:cNvSpPr txBox="1"/>
            <p:nvPr/>
          </p:nvSpPr>
          <p:spPr>
            <a:xfrm>
              <a:off x="260939" y="3097550"/>
              <a:ext cx="1708606" cy="5061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 anchor="ctr" anchorCtr="0">
              <a:noAutofit/>
            </a:bodyPr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+mn-cs"/>
                </a:rPr>
                <a:t>FA Input excel file</a:t>
              </a:r>
            </a:p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+mn-cs"/>
                </a:rPr>
                <a:t>NG list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477A735-96CF-4F0E-A182-73B95D07957C}"/>
                </a:ext>
              </a:extLst>
            </p:cNvPr>
            <p:cNvSpPr txBox="1"/>
            <p:nvPr/>
          </p:nvSpPr>
          <p:spPr>
            <a:xfrm>
              <a:off x="272254" y="2233804"/>
              <a:ext cx="1689161" cy="52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 anchor="ctr" anchorCtr="0">
              <a:noAutofit/>
            </a:bodyPr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+mn-cs"/>
                </a:rPr>
                <a:t>Part NG on process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96A49A-4714-47B0-9676-9CDF2181514F}"/>
                </a:ext>
              </a:extLst>
            </p:cNvPr>
            <p:cNvSpPr txBox="1"/>
            <p:nvPr/>
          </p:nvSpPr>
          <p:spPr>
            <a:xfrm>
              <a:off x="290835" y="3970391"/>
              <a:ext cx="1684677" cy="5232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 anchor="ctr" anchorCtr="0">
              <a:noAutofit/>
            </a:bodyPr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+mn-cs"/>
                </a:rPr>
                <a:t>FA &amp; IQC confirm &amp; 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+mn-cs"/>
                </a:rPr>
                <a:t>approve in soft file</a:t>
              </a:r>
            </a:p>
          </p:txBody>
        </p:sp>
        <p:sp>
          <p:nvSpPr>
            <p:cNvPr id="97" name="Down Arrow 16">
              <a:extLst>
                <a:ext uri="{FF2B5EF4-FFF2-40B4-BE49-F238E27FC236}">
                  <a16:creationId xmlns:a16="http://schemas.microsoft.com/office/drawing/2014/main" id="{D5BD7602-6B57-4CB4-B8B9-F81598A7B8F6}"/>
                </a:ext>
              </a:extLst>
            </p:cNvPr>
            <p:cNvSpPr/>
            <p:nvPr/>
          </p:nvSpPr>
          <p:spPr>
            <a:xfrm>
              <a:off x="839738" y="2784183"/>
              <a:ext cx="492323" cy="12505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角丸四角形 77">
              <a:extLst>
                <a:ext uri="{FF2B5EF4-FFF2-40B4-BE49-F238E27FC236}">
                  <a16:creationId xmlns:a16="http://schemas.microsoft.com/office/drawing/2014/main" id="{E9C0A80A-3F4D-415D-9EF8-C40B03566AD8}"/>
                </a:ext>
              </a:extLst>
            </p:cNvPr>
            <p:cNvSpPr/>
            <p:nvPr/>
          </p:nvSpPr>
          <p:spPr>
            <a:xfrm>
              <a:off x="556100" y="2056415"/>
              <a:ext cx="1059601" cy="275471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softEdge rad="31750"/>
            </a:effectLst>
          </p:spPr>
          <p:txBody>
            <a:bodyPr rtlCol="0" anchor="ctr"/>
            <a:lstStyle/>
            <a:p>
              <a:pPr marL="285750" marR="0" lvl="0" indent="-28575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r>
                <a:rPr kumimoji="0" lang="en-US" altLang="ja-JP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glow rad="127000">
                      <a:prstClr val="black"/>
                    </a:glow>
                  </a:effectLs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Step 1</a:t>
              </a:r>
            </a:p>
          </p:txBody>
        </p:sp>
        <p:sp>
          <p:nvSpPr>
            <p:cNvPr id="99" name="角丸四角形 77">
              <a:extLst>
                <a:ext uri="{FF2B5EF4-FFF2-40B4-BE49-F238E27FC236}">
                  <a16:creationId xmlns:a16="http://schemas.microsoft.com/office/drawing/2014/main" id="{0D42C992-D3E1-45C1-85BB-FD9ABBA32ED3}"/>
                </a:ext>
              </a:extLst>
            </p:cNvPr>
            <p:cNvSpPr/>
            <p:nvPr/>
          </p:nvSpPr>
          <p:spPr>
            <a:xfrm>
              <a:off x="465108" y="2914123"/>
              <a:ext cx="1059601" cy="250428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softEdge rad="31750"/>
            </a:effectLst>
          </p:spPr>
          <p:txBody>
            <a:bodyPr rtlCol="0" anchor="ctr"/>
            <a:lstStyle/>
            <a:p>
              <a:pPr marL="285750" marR="0" lvl="0" indent="-28575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r>
                <a:rPr kumimoji="0" lang="en-US" altLang="ja-JP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glow rad="127000">
                      <a:prstClr val="black"/>
                    </a:glow>
                  </a:effectLs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Step 2</a:t>
              </a:r>
            </a:p>
          </p:txBody>
        </p:sp>
        <p:sp>
          <p:nvSpPr>
            <p:cNvPr id="100" name="Down Arrow 59">
              <a:extLst>
                <a:ext uri="{FF2B5EF4-FFF2-40B4-BE49-F238E27FC236}">
                  <a16:creationId xmlns:a16="http://schemas.microsoft.com/office/drawing/2014/main" id="{5E2C0C8C-8E02-4D37-AFF6-B160CB335FEF}"/>
                </a:ext>
              </a:extLst>
            </p:cNvPr>
            <p:cNvSpPr/>
            <p:nvPr/>
          </p:nvSpPr>
          <p:spPr>
            <a:xfrm>
              <a:off x="846303" y="3625059"/>
              <a:ext cx="492323" cy="15131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角丸四角形 77">
              <a:extLst>
                <a:ext uri="{FF2B5EF4-FFF2-40B4-BE49-F238E27FC236}">
                  <a16:creationId xmlns:a16="http://schemas.microsoft.com/office/drawing/2014/main" id="{A3D60511-6B9D-4577-9DDF-2F6771D21794}"/>
                </a:ext>
              </a:extLst>
            </p:cNvPr>
            <p:cNvSpPr/>
            <p:nvPr/>
          </p:nvSpPr>
          <p:spPr>
            <a:xfrm>
              <a:off x="509000" y="3776371"/>
              <a:ext cx="1059601" cy="275471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softEdge rad="31750"/>
            </a:effectLst>
          </p:spPr>
          <p:txBody>
            <a:bodyPr rtlCol="0" anchor="ctr"/>
            <a:lstStyle/>
            <a:p>
              <a:pPr marL="285750" marR="0" lvl="0" indent="-28575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r>
                <a:rPr kumimoji="0" lang="en-US" altLang="ja-JP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glow rad="127000">
                      <a:prstClr val="black"/>
                    </a:glow>
                  </a:effectLs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Step 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738783D-9F18-4444-938E-097C2FDA5160}"/>
                </a:ext>
              </a:extLst>
            </p:cNvPr>
            <p:cNvSpPr txBox="1"/>
            <p:nvPr/>
          </p:nvSpPr>
          <p:spPr>
            <a:xfrm>
              <a:off x="299979" y="4823157"/>
              <a:ext cx="1684677" cy="49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 anchor="ctr" anchorCtr="0">
              <a:noAutofit/>
            </a:bodyPr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Auto</a:t>
              </a: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summary the IQC report</a:t>
              </a:r>
            </a:p>
          </p:txBody>
        </p:sp>
        <p:sp>
          <p:nvSpPr>
            <p:cNvPr id="103" name="Down Arrow 59">
              <a:extLst>
                <a:ext uri="{FF2B5EF4-FFF2-40B4-BE49-F238E27FC236}">
                  <a16:creationId xmlns:a16="http://schemas.microsoft.com/office/drawing/2014/main" id="{DD16441E-3C2B-4916-8D5C-E1F1ECD092B8}"/>
                </a:ext>
              </a:extLst>
            </p:cNvPr>
            <p:cNvSpPr/>
            <p:nvPr/>
          </p:nvSpPr>
          <p:spPr>
            <a:xfrm>
              <a:off x="893431" y="4525138"/>
              <a:ext cx="492323" cy="12169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角丸四角形 77">
              <a:extLst>
                <a:ext uri="{FF2B5EF4-FFF2-40B4-BE49-F238E27FC236}">
                  <a16:creationId xmlns:a16="http://schemas.microsoft.com/office/drawing/2014/main" id="{F76ED9D0-CC71-4ECC-9E7F-DAABA00F04B8}"/>
                </a:ext>
              </a:extLst>
            </p:cNvPr>
            <p:cNvSpPr/>
            <p:nvPr/>
          </p:nvSpPr>
          <p:spPr>
            <a:xfrm>
              <a:off x="531807" y="4630947"/>
              <a:ext cx="1059601" cy="275471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softEdge rad="31750"/>
            </a:effectLst>
          </p:spPr>
          <p:txBody>
            <a:bodyPr rtlCol="0" anchor="ctr"/>
            <a:lstStyle/>
            <a:p>
              <a:pPr marL="285750" marR="0" lvl="0" indent="-28575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r>
                <a:rPr kumimoji="0" lang="en-US" altLang="ja-JP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glow rad="127000">
                      <a:prstClr val="black"/>
                    </a:glow>
                  </a:effectLs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Step 4</a:t>
              </a:r>
            </a:p>
          </p:txBody>
        </p:sp>
      </p:grpSp>
      <p:pic>
        <p:nvPicPr>
          <p:cNvPr id="116" name="Picture 115">
            <a:extLst>
              <a:ext uri="{FF2B5EF4-FFF2-40B4-BE49-F238E27FC236}">
                <a16:creationId xmlns:a16="http://schemas.microsoft.com/office/drawing/2014/main" id="{4DC4AFA6-5BED-4D6D-ABDE-72711E1016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78"/>
          <a:stretch/>
        </p:blipFill>
        <p:spPr>
          <a:xfrm>
            <a:off x="6189131" y="3181782"/>
            <a:ext cx="432446" cy="4471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D881EE-CB22-45E1-B90A-81826BC0FB7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7545" y="2341397"/>
            <a:ext cx="3276904" cy="20586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003173B-E10B-4622-BD77-4735098BEF50}"/>
              </a:ext>
            </a:extLst>
          </p:cNvPr>
          <p:cNvGrpSpPr/>
          <p:nvPr/>
        </p:nvGrpSpPr>
        <p:grpSpPr>
          <a:xfrm>
            <a:off x="3429134" y="3237447"/>
            <a:ext cx="1657820" cy="802427"/>
            <a:chOff x="4092538" y="3169578"/>
            <a:chExt cx="1657820" cy="1025471"/>
          </a:xfrm>
        </p:grpSpPr>
        <p:sp>
          <p:nvSpPr>
            <p:cNvPr id="4" name="Explosion: 8 Points 3">
              <a:extLst>
                <a:ext uri="{FF2B5EF4-FFF2-40B4-BE49-F238E27FC236}">
                  <a16:creationId xmlns:a16="http://schemas.microsoft.com/office/drawing/2014/main" id="{B881AFAA-3E4D-4B42-B408-50974008C75D}"/>
                </a:ext>
              </a:extLst>
            </p:cNvPr>
            <p:cNvSpPr/>
            <p:nvPr/>
          </p:nvSpPr>
          <p:spPr>
            <a:xfrm>
              <a:off x="4092538" y="3169578"/>
              <a:ext cx="1657820" cy="1025471"/>
            </a:xfrm>
            <a:prstGeom prst="irregularSeal1">
              <a:avLst/>
            </a:prstGeom>
            <a:solidFill>
              <a:srgbClr val="FFFF00"/>
            </a:solidFill>
            <a:ln w="635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589D104-204B-42F2-9AB8-D9652C7162F4}"/>
                </a:ext>
              </a:extLst>
            </p:cNvPr>
            <p:cNvSpPr/>
            <p:nvPr/>
          </p:nvSpPr>
          <p:spPr>
            <a:xfrm>
              <a:off x="4258716" y="3523400"/>
              <a:ext cx="1397118" cy="261521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Manual writing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E0B4A2A-502F-4459-99E3-EED90E85924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4" y="4778318"/>
            <a:ext cx="534556" cy="45389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1A3D01E-5B8F-4081-B9F8-40A60CC23F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394"/>
          <a:stretch/>
        </p:blipFill>
        <p:spPr bwMode="auto">
          <a:xfrm>
            <a:off x="141903" y="3871157"/>
            <a:ext cx="460159" cy="55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F101A1-FC2E-46F2-A80C-33C78AD1AE1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9598" y="2341397"/>
            <a:ext cx="3400499" cy="20586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6464E8E0-D3FF-4E09-8037-5AA6E24C9664}"/>
              </a:ext>
            </a:extLst>
          </p:cNvPr>
          <p:cNvSpPr/>
          <p:nvPr/>
        </p:nvSpPr>
        <p:spPr>
          <a:xfrm rot="5400000">
            <a:off x="1361321" y="3267977"/>
            <a:ext cx="2196018" cy="122769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2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700000" scaled="1"/>
            <a:tileRect/>
          </a:gra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D65247C0-05DB-41C9-8A48-2063C32C0539}"/>
              </a:ext>
            </a:extLst>
          </p:cNvPr>
          <p:cNvSpPr/>
          <p:nvPr/>
        </p:nvSpPr>
        <p:spPr>
          <a:xfrm rot="5400000">
            <a:off x="7463878" y="3332423"/>
            <a:ext cx="2131388" cy="132112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2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700000" scaled="1"/>
            <a:tileRect/>
          </a:gra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08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7364F13-E331-4AE8-B533-D75D4264A787}"/>
              </a:ext>
            </a:extLst>
          </p:cNvPr>
          <p:cNvGrpSpPr/>
          <p:nvPr/>
        </p:nvGrpSpPr>
        <p:grpSpPr>
          <a:xfrm>
            <a:off x="9651220" y="3288804"/>
            <a:ext cx="1657820" cy="802427"/>
            <a:chOff x="4092538" y="3169578"/>
            <a:chExt cx="1657820" cy="1025471"/>
          </a:xfrm>
        </p:grpSpPr>
        <p:sp>
          <p:nvSpPr>
            <p:cNvPr id="73" name="Explosion: 8 Points 72">
              <a:extLst>
                <a:ext uri="{FF2B5EF4-FFF2-40B4-BE49-F238E27FC236}">
                  <a16:creationId xmlns:a16="http://schemas.microsoft.com/office/drawing/2014/main" id="{E5E55272-3DF3-46F4-8FA8-8B8549AFD9B3}"/>
                </a:ext>
              </a:extLst>
            </p:cNvPr>
            <p:cNvSpPr/>
            <p:nvPr/>
          </p:nvSpPr>
          <p:spPr>
            <a:xfrm>
              <a:off x="4092538" y="3169578"/>
              <a:ext cx="1657820" cy="1025471"/>
            </a:xfrm>
            <a:prstGeom prst="irregularSeal1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08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087607D-5AAF-4DCE-B26A-8DE4ED609030}"/>
                </a:ext>
              </a:extLst>
            </p:cNvPr>
            <p:cNvSpPr/>
            <p:nvPr/>
          </p:nvSpPr>
          <p:spPr>
            <a:xfrm>
              <a:off x="4258716" y="3523400"/>
              <a:ext cx="1397118" cy="261521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Soft file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FED0855-6DE0-4EDB-BED2-28A037680A2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0437" y="4044589"/>
            <a:ext cx="459583" cy="452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AC5115-5E59-42D2-9B75-FD1765AEB7C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116" y="4859610"/>
            <a:ext cx="441802" cy="392713"/>
          </a:xfrm>
          <a:prstGeom prst="rect">
            <a:avLst/>
          </a:prstGeom>
        </p:spPr>
      </p:pic>
      <p:sp>
        <p:nvSpPr>
          <p:cNvPr id="82" name="角丸四角形 77">
            <a:extLst>
              <a:ext uri="{FF2B5EF4-FFF2-40B4-BE49-F238E27FC236}">
                <a16:creationId xmlns:a16="http://schemas.microsoft.com/office/drawing/2014/main" id="{4180F23D-AD5E-46CF-AA9F-D656A7FBDC9B}"/>
              </a:ext>
            </a:extLst>
          </p:cNvPr>
          <p:cNvSpPr/>
          <p:nvPr/>
        </p:nvSpPr>
        <p:spPr>
          <a:xfrm>
            <a:off x="8667377" y="4439731"/>
            <a:ext cx="2882731" cy="316413"/>
          </a:xfrm>
          <a:prstGeom prst="round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l" defTabSz="90844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 rad="139700">
                    <a:srgbClr val="00B050"/>
                  </a:glo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IQC writing VBA program </a:t>
            </a:r>
          </a:p>
        </p:txBody>
      </p:sp>
      <p:sp>
        <p:nvSpPr>
          <p:cNvPr id="89" name="角丸四角形 77">
            <a:extLst>
              <a:ext uri="{FF2B5EF4-FFF2-40B4-BE49-F238E27FC236}">
                <a16:creationId xmlns:a16="http://schemas.microsoft.com/office/drawing/2014/main" id="{AEB2345A-A3BA-4DB3-AB46-75117E16DCED}"/>
              </a:ext>
            </a:extLst>
          </p:cNvPr>
          <p:cNvSpPr/>
          <p:nvPr/>
        </p:nvSpPr>
        <p:spPr>
          <a:xfrm>
            <a:off x="8510550" y="4800280"/>
            <a:ext cx="3400500" cy="452043"/>
          </a:xfrm>
          <a:prstGeom prst="round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0844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ja-JP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Exactly data by automation.</a:t>
            </a:r>
          </a:p>
          <a:p>
            <a:pPr marL="285750" marR="0" lvl="0" indent="-285750" algn="l" defTabSz="90844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ja-JP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Working time 3H/day ~ 864H/year</a:t>
            </a:r>
          </a:p>
        </p:txBody>
      </p:sp>
    </p:spTree>
    <p:extLst>
      <p:ext uri="{BB962C8B-B14F-4D97-AF65-F5344CB8AC3E}">
        <p14:creationId xmlns:p14="http://schemas.microsoft.com/office/powerpoint/2010/main" val="184287701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>
            <a:extLst>
              <a:ext uri="{FF2B5EF4-FFF2-40B4-BE49-F238E27FC236}">
                <a16:creationId xmlns:a16="http://schemas.microsoft.com/office/drawing/2014/main" id="{BC5E237F-FA4B-3B59-FE4E-DDBBF0C09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1" y="1571624"/>
            <a:ext cx="5627688" cy="4068947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8623E72C-4776-D014-2E91-15FC128FB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1365727"/>
            <a:ext cx="2305050" cy="369332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After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7DB4F17C-4A36-4AE7-BA2A-C41023BFE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1571624"/>
            <a:ext cx="6313104" cy="4069481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13AED792-A364-3A9F-3B6F-560191150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8350" y="1370641"/>
            <a:ext cx="2305050" cy="36933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◆Before</a:t>
            </a: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33E03ED3-8811-27D5-AE79-93B898C8C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089" y="508300"/>
            <a:ext cx="2759798" cy="403627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PIC: Mai Thi Hang </a:t>
            </a:r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72A6807-8270-E2B1-DDBE-F7B1E38D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779" y="508301"/>
            <a:ext cx="2439298" cy="39447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0" algn="ctr" defTabSz="914400" eaLnBrk="1" hangingPunct="1"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Date: </a:t>
            </a:r>
            <a:r>
              <a:rPr kumimoji="1" lang="en-US" altLang="ja-JP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Mar/2024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endParaRPr kumimoji="0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81B2FDDA-99E3-D7A1-003A-7DFEFA725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000" y="503024"/>
            <a:ext cx="2268741" cy="411376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Expn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:  </a:t>
            </a:r>
            <a:r>
              <a:rPr kumimoji="1" lang="en-US" altLang="ja-JP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0</a:t>
            </a:r>
            <a:r>
              <a:rPr kumimoji="1" lang="vi-VN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USD</a:t>
            </a: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27EE04BA-054A-E2B6-605F-EE005A697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61" y="502665"/>
            <a:ext cx="2268741" cy="409261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Section : OQC-TV </a:t>
            </a:r>
            <a:endParaRPr kumimoji="0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5CD3F9B9-4698-C2BF-23A1-EFA46692F574}"/>
              </a:ext>
            </a:extLst>
          </p:cNvPr>
          <p:cNvSpPr/>
          <p:nvPr/>
        </p:nvSpPr>
        <p:spPr>
          <a:xfrm>
            <a:off x="76200" y="971523"/>
            <a:ext cx="12028490" cy="336985"/>
          </a:xfrm>
          <a:prstGeom prst="flowChartProces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Skip duplicated items between Normal OQC &amp; </a:t>
            </a:r>
            <a:r>
              <a:rPr kumimoji="1" lang="en-US" sz="1600" b="1">
                <a:solidFill>
                  <a:srgbClr val="FFFFFF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OBA   </a:t>
            </a:r>
            <a:r>
              <a:rPr kumimoji="1" lang="en-GB" sz="1600" b="1">
                <a:solidFill>
                  <a:srgbClr val="FFFFFF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[</a:t>
            </a:r>
            <a:r>
              <a:rPr kumimoji="1" lang="en-GB" sz="1600" b="1" dirty="0">
                <a:solidFill>
                  <a:srgbClr val="FFFFFF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OBA: Out of Box Audit (Request of Amazon) </a:t>
            </a:r>
            <a:r>
              <a:rPr kumimoji="1"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] </a:t>
            </a:r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CFCBB77C-6E6A-6ADC-6E67-B8A496C7E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5714329"/>
            <a:ext cx="6324600" cy="1067472"/>
          </a:xfrm>
          <a:prstGeom prst="roundRect">
            <a:avLst>
              <a:gd name="adj" fmla="val 13473"/>
            </a:avLst>
          </a:prstGeom>
          <a:solidFill>
            <a:srgbClr val="FFFFCC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Total function check Lead time : 210 mins/pc</a:t>
            </a:r>
            <a:endParaRPr lang="en-US" sz="1400" b="1" dirty="0">
              <a:solidFill>
                <a:sysClr val="windowText" lastClr="000000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    </a:t>
            </a:r>
            <a:r>
              <a:rPr lang="en-US" sz="14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sz="14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Loss time : 210mins *7pcs = 24,5H/day ~ 7,056H/year </a:t>
            </a:r>
          </a:p>
          <a:p>
            <a:r>
              <a:rPr lang="en-US" sz="14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        (~3pax)</a:t>
            </a:r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B4B8DE57-2909-DCFF-27B8-75766F2FF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1" y="5714329"/>
            <a:ext cx="5638800" cy="1066937"/>
          </a:xfrm>
          <a:prstGeom prst="roundRect">
            <a:avLst>
              <a:gd name="adj" fmla="val 1169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Total lead time reduce : 80mins/pc (5mins/1item)</a:t>
            </a:r>
          </a:p>
          <a:p>
            <a:r>
              <a: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Save time : 80mins *7pcs = 9.3H/day ~ 2,668H/year  </a:t>
            </a:r>
          </a:p>
          <a:p>
            <a:r>
              <a:rPr lang="en-US" sz="16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  (</a:t>
            </a:r>
            <a:r>
              <a:rPr lang="en-US" altLang="en-US" sz="16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Symbol" panose="05050102010706020507" pitchFamily="18" charset="2"/>
              </a:rPr>
              <a:t> 1.16pax)</a:t>
            </a:r>
            <a:endParaRPr lang="en-US" sz="1600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Rounded Rectangle 53">
            <a:extLst>
              <a:ext uri="{FF2B5EF4-FFF2-40B4-BE49-F238E27FC236}">
                <a16:creationId xmlns:a16="http://schemas.microsoft.com/office/drawing/2014/main" id="{9D1C06F9-C713-6868-27B1-302FA5B2F866}"/>
              </a:ext>
            </a:extLst>
          </p:cNvPr>
          <p:cNvSpPr/>
          <p:nvPr/>
        </p:nvSpPr>
        <p:spPr>
          <a:xfrm>
            <a:off x="10248906" y="502486"/>
            <a:ext cx="1820834" cy="411375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Done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82631DDA-3AD3-582C-AEC4-5E2B6A200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3" y="65087"/>
            <a:ext cx="1766252" cy="328585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buNone/>
            </a:pPr>
            <a:r>
              <a:rPr lang="en-US" altLang="ja-JP" sz="1400" b="1">
                <a:solidFill>
                  <a:schemeClr val="bg1"/>
                </a:solidFill>
                <a:ea typeface="Meiryo UI" panose="020B0604030504040204" pitchFamily="50" charset="-128"/>
                <a:sym typeface="Wingdings" panose="05000000000000000000" pitchFamily="2" charset="2"/>
              </a:rPr>
              <a:t>Efficiency</a:t>
            </a:r>
            <a:endParaRPr lang="ja-JP" altLang="en-US" sz="1400" b="1" dirty="0">
              <a:solidFill>
                <a:schemeClr val="bg1"/>
              </a:solidFill>
              <a:ea typeface="Meiryo UI" panose="020B0604030504040204" pitchFamily="50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26C76D-96A8-4905-B92C-AE3570E2BC88}"/>
              </a:ext>
            </a:extLst>
          </p:cNvPr>
          <p:cNvSpPr txBox="1"/>
          <p:nvPr/>
        </p:nvSpPr>
        <p:spPr>
          <a:xfrm>
            <a:off x="148994" y="1752600"/>
            <a:ext cx="6191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New model : Normal OQC item &amp; OBA item separate</a:t>
            </a:r>
            <a:endParaRPr lang="en-GB" sz="14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0" name="Isosceles Triangle 49"/>
          <p:cNvSpPr/>
          <p:nvPr/>
        </p:nvSpPr>
        <p:spPr>
          <a:xfrm rot="5400000">
            <a:off x="3291525" y="3530360"/>
            <a:ext cx="774064" cy="184155"/>
          </a:xfrm>
          <a:prstGeom prst="triangle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E37BD-D524-4F61-8774-1D252CCF0687}"/>
              </a:ext>
            </a:extLst>
          </p:cNvPr>
          <p:cNvGrpSpPr/>
          <p:nvPr/>
        </p:nvGrpSpPr>
        <p:grpSpPr>
          <a:xfrm>
            <a:off x="106061" y="2215639"/>
            <a:ext cx="3458266" cy="2995919"/>
            <a:chOff x="150511" y="2329939"/>
            <a:chExt cx="3598684" cy="2995919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1447800" y="3042668"/>
              <a:ext cx="0" cy="19961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150511" y="2329939"/>
              <a:ext cx="2840479" cy="28318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u="sng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Inspection follow Amazon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04800" y="2755662"/>
              <a:ext cx="2362200" cy="287007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Appearance check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04800" y="3319011"/>
              <a:ext cx="2362200" cy="28700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Normal OQC check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800" y="3876438"/>
              <a:ext cx="2362200" cy="28700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OBA item check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04800" y="5038851"/>
              <a:ext cx="2362200" cy="287007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Shipment process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573779" y="2751990"/>
              <a:ext cx="1078741" cy="28700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&lt;30 mins&gt;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567399" y="3327965"/>
              <a:ext cx="1181796" cy="28700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&lt;120 mins&gt;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571067" y="3878087"/>
              <a:ext cx="1084162" cy="28700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&lt;90 mins&gt;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567399" y="4444922"/>
              <a:ext cx="1082899" cy="28700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&lt;30 mins&gt;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19833" y="3216373"/>
              <a:ext cx="3470496" cy="105554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04800" y="4444922"/>
              <a:ext cx="2362200" cy="287007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Packing check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2126C76D-96A8-4905-B92C-AE3570E2BC88}"/>
              </a:ext>
            </a:extLst>
          </p:cNvPr>
          <p:cNvSpPr txBox="1"/>
          <p:nvPr/>
        </p:nvSpPr>
        <p:spPr>
          <a:xfrm>
            <a:off x="6436638" y="1795592"/>
            <a:ext cx="5906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Reduce duplicated items between OQC Normal &amp; OBA</a:t>
            </a:r>
            <a:endParaRPr lang="en-GB" sz="1400" b="1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0" name="Isosceles Triangle 79"/>
          <p:cNvSpPr/>
          <p:nvPr/>
        </p:nvSpPr>
        <p:spPr>
          <a:xfrm rot="10800000">
            <a:off x="8870273" y="3422283"/>
            <a:ext cx="838200" cy="228600"/>
          </a:xfrm>
          <a:prstGeom prst="triangle">
            <a:avLst/>
          </a:prstGeom>
          <a:solidFill>
            <a:srgbClr val="6699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126C76D-96A8-4905-B92C-AE3570E2BC88}"/>
              </a:ext>
            </a:extLst>
          </p:cNvPr>
          <p:cNvSpPr txBox="1"/>
          <p:nvPr/>
        </p:nvSpPr>
        <p:spPr>
          <a:xfrm>
            <a:off x="7935548" y="3712222"/>
            <a:ext cx="2713611" cy="3703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38100"/>
          </a:sp3d>
        </p:spPr>
        <p:txBody>
          <a:bodyPr wrap="square" tIns="0" bIns="9144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Reduce duplicated items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BE9D0B8F-3569-4835-941F-A2110B7E2EAD}"/>
              </a:ext>
            </a:extLst>
          </p:cNvPr>
          <p:cNvGraphicFramePr>
            <a:graphicFrameLocks noGrp="1"/>
          </p:cNvGraphicFramePr>
          <p:nvPr/>
        </p:nvGraphicFramePr>
        <p:xfrm>
          <a:off x="3820521" y="3087490"/>
          <a:ext cx="2505201" cy="1069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406">
                  <a:extLst>
                    <a:ext uri="{9D8B030D-6E8A-4147-A177-3AD203B41FA5}">
                      <a16:colId xmlns:a16="http://schemas.microsoft.com/office/drawing/2014/main" val="804348430"/>
                    </a:ext>
                  </a:extLst>
                </a:gridCol>
                <a:gridCol w="760868">
                  <a:extLst>
                    <a:ext uri="{9D8B030D-6E8A-4147-A177-3AD203B41FA5}">
                      <a16:colId xmlns:a16="http://schemas.microsoft.com/office/drawing/2014/main" val="2211566773"/>
                    </a:ext>
                  </a:extLst>
                </a:gridCol>
                <a:gridCol w="686927">
                  <a:extLst>
                    <a:ext uri="{9D8B030D-6E8A-4147-A177-3AD203B41FA5}">
                      <a16:colId xmlns:a16="http://schemas.microsoft.com/office/drawing/2014/main" val="212662185"/>
                    </a:ext>
                  </a:extLst>
                </a:gridCol>
              </a:tblGrid>
              <a:tr h="290868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</a:t>
                      </a:r>
                    </a:p>
                  </a:txBody>
                  <a:tcPr marL="36576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OQC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570533"/>
                  </a:ext>
                </a:extLst>
              </a:tr>
              <a:tr h="290868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</a:t>
                      </a:r>
                    </a:p>
                  </a:txBody>
                  <a:tcPr marL="36576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634703"/>
                  </a:ext>
                </a:extLst>
              </a:tr>
              <a:tr h="43618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Duplicated item</a:t>
                      </a:r>
                    </a:p>
                  </a:txBody>
                  <a:tcPr marL="36576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694169"/>
                  </a:ext>
                </a:extLst>
              </a:tr>
            </a:tbl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BBF1875B-3AD8-4DAD-BD63-030D5FCDD537}"/>
              </a:ext>
            </a:extLst>
          </p:cNvPr>
          <p:cNvGrpSpPr/>
          <p:nvPr/>
        </p:nvGrpSpPr>
        <p:grpSpPr>
          <a:xfrm>
            <a:off x="7902013" y="2168674"/>
            <a:ext cx="2718249" cy="389289"/>
            <a:chOff x="-2912793" y="2268142"/>
            <a:chExt cx="1639016" cy="320983"/>
          </a:xfrm>
        </p:grpSpPr>
        <p:sp>
          <p:nvSpPr>
            <p:cNvPr id="49" name="Left-Right Arrow 1">
              <a:extLst>
                <a:ext uri="{FF2B5EF4-FFF2-40B4-BE49-F238E27FC236}">
                  <a16:creationId xmlns:a16="http://schemas.microsoft.com/office/drawing/2014/main" id="{79D82431-AAE5-4528-86B0-85910530F80D}"/>
                </a:ext>
              </a:extLst>
            </p:cNvPr>
            <p:cNvSpPr/>
            <p:nvPr/>
          </p:nvSpPr>
          <p:spPr>
            <a:xfrm>
              <a:off x="-2239211" y="2340571"/>
              <a:ext cx="252862" cy="159738"/>
            </a:xfrm>
            <a:prstGeom prst="leftRightArrow">
              <a:avLst>
                <a:gd name="adj1" fmla="val 50000"/>
                <a:gd name="adj2" fmla="val 34592"/>
              </a:avLst>
            </a:prstGeom>
            <a:solidFill>
              <a:srgbClr val="FEF6F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2" name="フローチャート: 端子 4">
              <a:extLst>
                <a:ext uri="{FF2B5EF4-FFF2-40B4-BE49-F238E27FC236}">
                  <a16:creationId xmlns:a16="http://schemas.microsoft.com/office/drawing/2014/main" id="{99084520-843D-4D66-859A-93CE7632D3F0}"/>
                </a:ext>
              </a:extLst>
            </p:cNvPr>
            <p:cNvSpPr/>
            <p:nvPr/>
          </p:nvSpPr>
          <p:spPr>
            <a:xfrm>
              <a:off x="-2912793" y="2268142"/>
              <a:ext cx="628514" cy="320983"/>
            </a:xfrm>
            <a:prstGeom prst="flowChartTerminator">
              <a:avLst/>
            </a:prstGeom>
            <a:solidFill>
              <a:srgbClr val="FEF6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kumimoji="1" lang="en-US" altLang="ja-JP" sz="1400" b="1" dirty="0">
                  <a:solidFill>
                    <a:prstClr val="black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PSNV</a:t>
              </a:r>
            </a:p>
          </p:txBody>
        </p:sp>
        <p:sp>
          <p:nvSpPr>
            <p:cNvPr id="63" name="フローチャート: 端子 102">
              <a:extLst>
                <a:ext uri="{FF2B5EF4-FFF2-40B4-BE49-F238E27FC236}">
                  <a16:creationId xmlns:a16="http://schemas.microsoft.com/office/drawing/2014/main" id="{7AAD8954-8F1C-442A-B0B4-2D1BA895AA88}"/>
                </a:ext>
              </a:extLst>
            </p:cNvPr>
            <p:cNvSpPr/>
            <p:nvPr/>
          </p:nvSpPr>
          <p:spPr>
            <a:xfrm>
              <a:off x="-1941280" y="2269506"/>
              <a:ext cx="667503" cy="319615"/>
            </a:xfrm>
            <a:prstGeom prst="flowChartTerminator">
              <a:avLst/>
            </a:prstGeom>
            <a:solidFill>
              <a:srgbClr val="FEF6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kumimoji="1" lang="en-US" altLang="ja-JP" sz="1400" b="1" dirty="0">
                  <a:solidFill>
                    <a:prstClr val="black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Amazon</a:t>
              </a:r>
              <a:endParaRPr kumimoji="1" lang="ja-JP" altLang="en-US" sz="1400" b="1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932EA2C-1E97-47AF-9191-FB4DF61D0AE3}"/>
              </a:ext>
            </a:extLst>
          </p:cNvPr>
          <p:cNvSpPr/>
          <p:nvPr/>
        </p:nvSpPr>
        <p:spPr>
          <a:xfrm>
            <a:off x="7094303" y="2565768"/>
            <a:ext cx="4724400" cy="697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Discuss Amazon</a:t>
            </a:r>
            <a:r>
              <a: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: If same method of inspection, Judgment  Reduce double checking item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E0C7D5-621D-44A4-9DA7-0975AB806A2D}"/>
              </a:ext>
            </a:extLst>
          </p:cNvPr>
          <p:cNvSpPr/>
          <p:nvPr/>
        </p:nvSpPr>
        <p:spPr>
          <a:xfrm>
            <a:off x="3840045" y="4448803"/>
            <a:ext cx="2438715" cy="1066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100" i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OOBE</a:t>
            </a:r>
          </a:p>
          <a:p>
            <a:pPr marL="342900" indent="-342900">
              <a:buAutoNum type="arabicPeriod"/>
            </a:pPr>
            <a:r>
              <a:rPr lang="en-US" sz="1100" i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AIV test </a:t>
            </a:r>
          </a:p>
          <a:p>
            <a:pPr marL="342900" indent="-342900">
              <a:buAutoNum type="arabicPeriod"/>
            </a:pPr>
            <a:r>
              <a:rPr lang="en-US" sz="1100" i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HDMI connection Test</a:t>
            </a:r>
          </a:p>
          <a:p>
            <a:pPr marL="342900" indent="-342900">
              <a:buAutoNum type="arabicPeriod"/>
            </a:pPr>
            <a:r>
              <a:rPr lang="en-US" sz="1100" i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Headset Test</a:t>
            </a:r>
          </a:p>
          <a:p>
            <a:pPr marL="342900" indent="-342900">
              <a:buAutoNum type="arabicPeriod"/>
            </a:pPr>
            <a:r>
              <a:rPr lang="en-US" sz="1100" i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Button Test, Netflix test, ...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9A0FB053-79BB-4C52-A0A8-D19AAC1E189C}"/>
              </a:ext>
            </a:extLst>
          </p:cNvPr>
          <p:cNvGraphicFramePr>
            <a:graphicFrameLocks noGrp="1"/>
          </p:cNvGraphicFramePr>
          <p:nvPr/>
        </p:nvGraphicFramePr>
        <p:xfrm>
          <a:off x="9474795" y="4216574"/>
          <a:ext cx="2343907" cy="711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326">
                  <a:extLst>
                    <a:ext uri="{9D8B030D-6E8A-4147-A177-3AD203B41FA5}">
                      <a16:colId xmlns:a16="http://schemas.microsoft.com/office/drawing/2014/main" val="804348430"/>
                    </a:ext>
                  </a:extLst>
                </a:gridCol>
                <a:gridCol w="641644">
                  <a:extLst>
                    <a:ext uri="{9D8B030D-6E8A-4147-A177-3AD203B41FA5}">
                      <a16:colId xmlns:a16="http://schemas.microsoft.com/office/drawing/2014/main" val="2211566773"/>
                    </a:ext>
                  </a:extLst>
                </a:gridCol>
                <a:gridCol w="712937">
                  <a:extLst>
                    <a:ext uri="{9D8B030D-6E8A-4147-A177-3AD203B41FA5}">
                      <a16:colId xmlns:a16="http://schemas.microsoft.com/office/drawing/2014/main" val="212662185"/>
                    </a:ext>
                  </a:extLst>
                </a:gridCol>
              </a:tblGrid>
              <a:tr h="355824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</a:t>
                      </a:r>
                    </a:p>
                  </a:txBody>
                  <a:tcPr marL="36576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OQC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570533"/>
                  </a:ext>
                </a:extLst>
              </a:tr>
              <a:tr h="355824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</a:t>
                      </a:r>
                    </a:p>
                  </a:txBody>
                  <a:tcPr marL="36576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634703"/>
                  </a:ext>
                </a:extLst>
              </a:tr>
            </a:tbl>
          </a:graphicData>
        </a:graphic>
      </p:graphicFrame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300084B9-A6B5-4F04-A7BA-95B8FC1C7FFD}"/>
              </a:ext>
            </a:extLst>
          </p:cNvPr>
          <p:cNvGraphicFramePr>
            <a:graphicFrameLocks noGrp="1"/>
          </p:cNvGraphicFramePr>
          <p:nvPr/>
        </p:nvGraphicFramePr>
        <p:xfrm>
          <a:off x="6781799" y="4216574"/>
          <a:ext cx="2330262" cy="711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3567">
                  <a:extLst>
                    <a:ext uri="{9D8B030D-6E8A-4147-A177-3AD203B41FA5}">
                      <a16:colId xmlns:a16="http://schemas.microsoft.com/office/drawing/2014/main" val="804348430"/>
                    </a:ext>
                  </a:extLst>
                </a:gridCol>
                <a:gridCol w="637908">
                  <a:extLst>
                    <a:ext uri="{9D8B030D-6E8A-4147-A177-3AD203B41FA5}">
                      <a16:colId xmlns:a16="http://schemas.microsoft.com/office/drawing/2014/main" val="2211566773"/>
                    </a:ext>
                  </a:extLst>
                </a:gridCol>
                <a:gridCol w="708787">
                  <a:extLst>
                    <a:ext uri="{9D8B030D-6E8A-4147-A177-3AD203B41FA5}">
                      <a16:colId xmlns:a16="http://schemas.microsoft.com/office/drawing/2014/main" val="212662185"/>
                    </a:ext>
                  </a:extLst>
                </a:gridCol>
              </a:tblGrid>
              <a:tr h="355824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</a:t>
                      </a:r>
                    </a:p>
                  </a:txBody>
                  <a:tcPr marL="36576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OQC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570533"/>
                  </a:ext>
                </a:extLst>
              </a:tr>
              <a:tr h="355824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</a:t>
                      </a:r>
                    </a:p>
                  </a:txBody>
                  <a:tcPr marL="36576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634703"/>
                  </a:ext>
                </a:extLst>
              </a:tr>
            </a:tbl>
          </a:graphicData>
        </a:graphic>
      </p:graphicFrame>
      <p:sp>
        <p:nvSpPr>
          <p:cNvPr id="21" name="Arrow: Right 20">
            <a:extLst>
              <a:ext uri="{FF2B5EF4-FFF2-40B4-BE49-F238E27FC236}">
                <a16:creationId xmlns:a16="http://schemas.microsoft.com/office/drawing/2014/main" id="{691CAACD-9AD6-40D2-9E92-ACE061804ABB}"/>
              </a:ext>
            </a:extLst>
          </p:cNvPr>
          <p:cNvSpPr/>
          <p:nvPr/>
        </p:nvSpPr>
        <p:spPr>
          <a:xfrm>
            <a:off x="9195021" y="4384912"/>
            <a:ext cx="201894" cy="394846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81DD2A-1E6C-4F67-BC8C-C5920B4EBB79}"/>
              </a:ext>
            </a:extLst>
          </p:cNvPr>
          <p:cNvSpPr/>
          <p:nvPr/>
        </p:nvSpPr>
        <p:spPr>
          <a:xfrm>
            <a:off x="6589966" y="3942993"/>
            <a:ext cx="1143000" cy="257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&lt;Before&gt;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367315-670A-4DB3-AE53-4090C1B971C8}"/>
              </a:ext>
            </a:extLst>
          </p:cNvPr>
          <p:cNvSpPr/>
          <p:nvPr/>
        </p:nvSpPr>
        <p:spPr>
          <a:xfrm>
            <a:off x="10911329" y="3926459"/>
            <a:ext cx="1143000" cy="257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&lt;After&gt;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4E10AFF-B9FA-4F5F-8E39-1DF98FB13C4A}"/>
              </a:ext>
            </a:extLst>
          </p:cNvPr>
          <p:cNvSpPr/>
          <p:nvPr/>
        </p:nvSpPr>
        <p:spPr>
          <a:xfrm>
            <a:off x="6781799" y="2637812"/>
            <a:ext cx="5036903" cy="71476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9A315EB-5079-43BE-9681-09D8EE077071}"/>
              </a:ext>
            </a:extLst>
          </p:cNvPr>
          <p:cNvSpPr txBox="1"/>
          <p:nvPr/>
        </p:nvSpPr>
        <p:spPr>
          <a:xfrm>
            <a:off x="6589919" y="5047633"/>
            <a:ext cx="5129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OBA item check : </a:t>
            </a:r>
            <a:r>
              <a:rPr lang="ja-JP" altLang="en-US" sz="1400" dirty="0">
                <a:solidFill>
                  <a:srgbClr val="1706F4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△</a:t>
            </a:r>
            <a:r>
              <a: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16 items</a:t>
            </a:r>
            <a:endParaRPr lang="en-GB" sz="1400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EAB0ED-9118-4C94-B25A-CCD210CB707F}"/>
              </a:ext>
            </a:extLst>
          </p:cNvPr>
          <p:cNvSpPr/>
          <p:nvPr/>
        </p:nvSpPr>
        <p:spPr>
          <a:xfrm>
            <a:off x="3820519" y="4236428"/>
            <a:ext cx="2505200" cy="1242965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205552-1451-42BC-9FC4-FAD202A4CD3B}"/>
              </a:ext>
            </a:extLst>
          </p:cNvPr>
          <p:cNvSpPr/>
          <p:nvPr/>
        </p:nvSpPr>
        <p:spPr>
          <a:xfrm>
            <a:off x="3832023" y="4282333"/>
            <a:ext cx="2274223" cy="186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 u="sng" dirty="0">
                <a:solidFill>
                  <a:schemeClr val="tx1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Example: Duplicated item</a:t>
            </a:r>
          </a:p>
        </p:txBody>
      </p:sp>
    </p:spTree>
    <p:extLst>
      <p:ext uri="{BB962C8B-B14F-4D97-AF65-F5344CB8AC3E}">
        <p14:creationId xmlns:p14="http://schemas.microsoft.com/office/powerpoint/2010/main" val="327164388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>
            <a:extLst>
              <a:ext uri="{FF2B5EF4-FFF2-40B4-BE49-F238E27FC236}">
                <a16:creationId xmlns:a16="http://schemas.microsoft.com/office/drawing/2014/main" id="{BC5E237F-FA4B-3B59-FE4E-DDBBF0C09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4427" y="1522166"/>
            <a:ext cx="5961373" cy="4143376"/>
          </a:xfrm>
          <a:prstGeom prst="roundRect">
            <a:avLst>
              <a:gd name="adj" fmla="val 5551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8623E72C-4776-D014-2E91-15FC128FB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1" y="1365727"/>
            <a:ext cx="2305050" cy="369332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After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7DB4F17C-4A36-4AE7-BA2A-C41023BFE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1522167"/>
            <a:ext cx="5964282" cy="4143376"/>
          </a:xfrm>
          <a:prstGeom prst="roundRect">
            <a:avLst>
              <a:gd name="adj" fmla="val 2486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33E03ED3-8811-27D5-AE79-93B898C8C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155" y="508300"/>
            <a:ext cx="2759798" cy="403627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PIC: Nguyen </a:t>
            </a: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Thi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Bich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 Hop</a:t>
            </a:r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72A6807-8270-E2B1-DDBE-F7B1E38DA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845" y="508301"/>
            <a:ext cx="2439298" cy="39447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0" algn="ctr" defTabSz="914400" eaLnBrk="1" hangingPunct="1"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Date: </a:t>
            </a:r>
            <a:r>
              <a:rPr kumimoji="1" lang="en-US" altLang="ja-JP" sz="14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Apr</a:t>
            </a:r>
            <a:r>
              <a:rPr kumimoji="1" lang="en-US" altLang="ja-JP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/2024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endParaRPr kumimoji="0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81B2FDDA-99E3-D7A1-003A-7DFEFA725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7533" y="503024"/>
            <a:ext cx="2268741" cy="411376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Expn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:  </a:t>
            </a:r>
            <a:r>
              <a:rPr kumimoji="1" lang="en-US" altLang="ja-JP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0</a:t>
            </a:r>
            <a:r>
              <a:rPr kumimoji="1" lang="vi-VN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USD</a:t>
            </a: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27EE04BA-054A-E2B6-605F-EE005A697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33" y="502666"/>
            <a:ext cx="2268741" cy="409261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Section : OQC-DP</a:t>
            </a:r>
            <a:endParaRPr kumimoji="0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5CD3F9B9-4698-C2BF-23A1-EFA46692F574}"/>
              </a:ext>
            </a:extLst>
          </p:cNvPr>
          <p:cNvSpPr/>
          <p:nvPr/>
        </p:nvSpPr>
        <p:spPr>
          <a:xfrm>
            <a:off x="50573" y="998890"/>
            <a:ext cx="12071793" cy="289250"/>
          </a:xfrm>
          <a:prstGeom prst="flowChartProces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defTabSz="914400">
              <a:buFont typeface="Wingdings" panose="05000000000000000000" pitchFamily="2" charset="2"/>
              <a:buChar char="q"/>
              <a:defRPr/>
            </a:pPr>
            <a:r>
              <a:rPr kumimoji="1" lang="en-US" sz="1400" b="1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Change method check PL from check by Manual to Automation</a:t>
            </a:r>
          </a:p>
        </p:txBody>
      </p:sp>
      <p:sp>
        <p:nvSpPr>
          <p:cNvPr id="17" name="Rounded Rectangle 53">
            <a:extLst>
              <a:ext uri="{FF2B5EF4-FFF2-40B4-BE49-F238E27FC236}">
                <a16:creationId xmlns:a16="http://schemas.microsoft.com/office/drawing/2014/main" id="{9D1C06F9-C713-6868-27B1-302FA5B2F866}"/>
              </a:ext>
            </a:extLst>
          </p:cNvPr>
          <p:cNvSpPr/>
          <p:nvPr/>
        </p:nvSpPr>
        <p:spPr>
          <a:xfrm>
            <a:off x="10248905" y="502487"/>
            <a:ext cx="1876881" cy="40292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Done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82631DDA-3AD3-582C-AEC4-5E2B6A200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3" y="57809"/>
            <a:ext cx="1766252" cy="328585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buNone/>
            </a:pPr>
            <a:r>
              <a:rPr lang="en-US" altLang="ja-JP" sz="1400" b="1" dirty="0">
                <a:solidFill>
                  <a:schemeClr val="bg1"/>
                </a:solidFill>
                <a:ea typeface="Meiryo UI" panose="020B0604030504040204" pitchFamily="50" charset="-128"/>
                <a:sym typeface="Wingdings" panose="05000000000000000000" pitchFamily="2" charset="2"/>
              </a:rPr>
              <a:t>Efficiency</a:t>
            </a:r>
            <a:endParaRPr lang="ja-JP" altLang="en-US" sz="1400" b="1" dirty="0">
              <a:solidFill>
                <a:schemeClr val="bg1"/>
              </a:solidFill>
              <a:ea typeface="Meiryo UI" panose="020B0604030504040204" pitchFamily="50" charset="-128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3ED6039-378C-4AF0-8DC9-045148065F66}"/>
              </a:ext>
            </a:extLst>
          </p:cNvPr>
          <p:cNvSpPr txBox="1"/>
          <p:nvPr/>
        </p:nvSpPr>
        <p:spPr>
          <a:xfrm>
            <a:off x="175300" y="1784472"/>
            <a:ext cx="5804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sz="1400" b="1" dirty="0">
                <a:latin typeface="Arial (Body)"/>
                <a:ea typeface="Meiryo UI" panose="020B0604030504040204" pitchFamily="34" charset="-128"/>
              </a:rPr>
              <a:t>Operation checking PL by manual</a:t>
            </a:r>
            <a:endParaRPr lang="en-US" sz="14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6" name="Text Box 4">
            <a:extLst>
              <a:ext uri="{FF2B5EF4-FFF2-40B4-BE49-F238E27FC236}">
                <a16:creationId xmlns:a16="http://schemas.microsoft.com/office/drawing/2014/main" id="{C015DBB5-FED2-4F09-8E62-978D7AEE1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5257" y="1365727"/>
            <a:ext cx="2305050" cy="36933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◆Before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91548D-F3D9-4B19-8937-5B4219FC96CA}"/>
              </a:ext>
            </a:extLst>
          </p:cNvPr>
          <p:cNvSpPr txBox="1"/>
          <p:nvPr/>
        </p:nvSpPr>
        <p:spPr>
          <a:xfrm>
            <a:off x="6179502" y="1789870"/>
            <a:ext cx="580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Operation checking PL by Auto</a:t>
            </a:r>
          </a:p>
        </p:txBody>
      </p:sp>
      <p:sp>
        <p:nvSpPr>
          <p:cNvPr id="268" name="AutoShape 6">
            <a:extLst>
              <a:ext uri="{FF2B5EF4-FFF2-40B4-BE49-F238E27FC236}">
                <a16:creationId xmlns:a16="http://schemas.microsoft.com/office/drawing/2014/main" id="{207277ED-53B6-471B-AF22-01E1DEAFE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00" y="5755271"/>
            <a:ext cx="5964283" cy="1036054"/>
          </a:xfrm>
          <a:prstGeom prst="roundRect">
            <a:avLst>
              <a:gd name="adj" fmla="val 7227"/>
            </a:avLst>
          </a:prstGeom>
          <a:solidFill>
            <a:srgbClr val="FFFFCC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Select program check PL by manual (Step by step) </a:t>
            </a:r>
            <a:r>
              <a:rPr lang="en-US" sz="12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 Have risk</a:t>
            </a:r>
            <a:r>
              <a:rPr lang="en-US" sz="12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: select wrong program</a:t>
            </a:r>
            <a:endParaRPr lang="en-US" sz="1200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Loss time: 3min*1pc/lot~3*40pcs/40lots/day~2880min/month~ 48H/month (576H/year)</a:t>
            </a:r>
          </a:p>
        </p:txBody>
      </p:sp>
      <p:sp>
        <p:nvSpPr>
          <p:cNvPr id="137" name="Rounded Rectangle 34">
            <a:extLst>
              <a:ext uri="{FF2B5EF4-FFF2-40B4-BE49-F238E27FC236}">
                <a16:creationId xmlns:a16="http://schemas.microsoft.com/office/drawing/2014/main" id="{8B4F0047-06F2-4CC2-BACD-16606C29DF68}"/>
              </a:ext>
            </a:extLst>
          </p:cNvPr>
          <p:cNvSpPr/>
          <p:nvPr/>
        </p:nvSpPr>
        <p:spPr>
          <a:xfrm>
            <a:off x="153709" y="2136496"/>
            <a:ext cx="5743470" cy="299157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PL check process at OQC</a:t>
            </a:r>
          </a:p>
        </p:txBody>
      </p:sp>
      <p:sp>
        <p:nvSpPr>
          <p:cNvPr id="144" name="Rounded Rectangle 34">
            <a:extLst>
              <a:ext uri="{FF2B5EF4-FFF2-40B4-BE49-F238E27FC236}">
                <a16:creationId xmlns:a16="http://schemas.microsoft.com/office/drawing/2014/main" id="{B3D061EA-AD3E-403C-A495-B90DA037D36F}"/>
              </a:ext>
            </a:extLst>
          </p:cNvPr>
          <p:cNvSpPr/>
          <p:nvPr/>
        </p:nvSpPr>
        <p:spPr>
          <a:xfrm>
            <a:off x="6171139" y="2129720"/>
            <a:ext cx="6029331" cy="240149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880" indent="-18288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Auto select program &amp; Judgment</a:t>
            </a:r>
          </a:p>
        </p:txBody>
      </p:sp>
      <p:sp>
        <p:nvSpPr>
          <p:cNvPr id="145" name="AutoShape 6">
            <a:extLst>
              <a:ext uri="{FF2B5EF4-FFF2-40B4-BE49-F238E27FC236}">
                <a16:creationId xmlns:a16="http://schemas.microsoft.com/office/drawing/2014/main" id="{10AF91AE-B178-4028-B8E7-286A11E61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993" y="5753736"/>
            <a:ext cx="5961373" cy="1021788"/>
          </a:xfrm>
          <a:prstGeom prst="roundRect">
            <a:avLst>
              <a:gd name="adj" fmla="val 7227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Checking PL auto to prevent mistake program check product</a:t>
            </a:r>
          </a:p>
          <a:p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    (Auto select PL program by reading Model barcode of product)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Loss time: 1.5min*40pcs ~1440mins/month~ 24H/month (288H/year)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</a:t>
            </a:r>
            <a:r>
              <a:rPr lang="vi-VN" sz="1200" dirty="0">
                <a:solidFill>
                  <a:srgbClr val="0000FF"/>
                </a:solidFill>
                <a:latin typeface="Arial (Body)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ave</a:t>
            </a:r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time: </a:t>
            </a:r>
            <a:r>
              <a:rPr lang="vi-VN" sz="1200" dirty="0">
                <a:solidFill>
                  <a:srgbClr val="0000FF"/>
                </a:solidFill>
                <a:latin typeface="Arial (Body)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576-288=288</a:t>
            </a:r>
            <a:r>
              <a:rPr lang="vi-VN" sz="1200" dirty="0">
                <a:solidFill>
                  <a:srgbClr val="0000FF"/>
                </a:solidFill>
                <a:latin typeface="Arial (Body)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H/year </a:t>
            </a:r>
            <a:r>
              <a: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Symbol" panose="05050102010706020507" pitchFamily="18" charset="2"/>
              </a:rPr>
              <a:t> 0.13pax)</a:t>
            </a:r>
            <a:endParaRPr lang="en-US" sz="1200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919740-2C15-4452-8B58-E9AD17DAE818}"/>
              </a:ext>
            </a:extLst>
          </p:cNvPr>
          <p:cNvGrpSpPr/>
          <p:nvPr/>
        </p:nvGrpSpPr>
        <p:grpSpPr>
          <a:xfrm>
            <a:off x="152831" y="2484151"/>
            <a:ext cx="5818493" cy="2166952"/>
            <a:chOff x="152831" y="2550943"/>
            <a:chExt cx="5818493" cy="1923059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DC9148E-E0B6-49FC-BBDF-41CA258DE1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5153" y="3146242"/>
              <a:ext cx="0" cy="6491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08801A88-8C04-4DFA-B443-7292780FAF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509" y="3148013"/>
              <a:ext cx="0" cy="6491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3619E24-9435-457C-89AE-661760CF8A48}"/>
                </a:ext>
              </a:extLst>
            </p:cNvPr>
            <p:cNvSpPr/>
            <p:nvPr/>
          </p:nvSpPr>
          <p:spPr>
            <a:xfrm>
              <a:off x="1595984" y="2879159"/>
              <a:ext cx="1199955" cy="36443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“Insulation resistance”</a:t>
              </a:r>
            </a:p>
          </p:txBody>
        </p:sp>
        <p:sp>
          <p:nvSpPr>
            <p:cNvPr id="139" name="Arrow: Right 138">
              <a:extLst>
                <a:ext uri="{FF2B5EF4-FFF2-40B4-BE49-F238E27FC236}">
                  <a16:creationId xmlns:a16="http://schemas.microsoft.com/office/drawing/2014/main" id="{19B284D8-ABDE-4248-93B7-3D3C5A58C328}"/>
                </a:ext>
              </a:extLst>
            </p:cNvPr>
            <p:cNvSpPr/>
            <p:nvPr/>
          </p:nvSpPr>
          <p:spPr>
            <a:xfrm>
              <a:off x="2852396" y="2927148"/>
              <a:ext cx="133979" cy="232097"/>
            </a:xfrm>
            <a:prstGeom prst="rightArrow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18DD33D-95D3-4FA6-BB56-4DD32EB75210}"/>
                </a:ext>
              </a:extLst>
            </p:cNvPr>
            <p:cNvSpPr/>
            <p:nvPr/>
          </p:nvSpPr>
          <p:spPr>
            <a:xfrm>
              <a:off x="179591" y="4246934"/>
              <a:ext cx="5743469" cy="22706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All operation choose program &amp;  checking PL by manual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C5E84B3-BE90-46D6-B898-63B2DBDCA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52457" t="12936" r="2698" b="78213"/>
            <a:stretch/>
          </p:blipFill>
          <p:spPr>
            <a:xfrm>
              <a:off x="152831" y="3797125"/>
              <a:ext cx="1211979" cy="331920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ACAD076-BA85-4F3C-B494-C405B98F8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52887" t="11530" r="3214" b="78683"/>
            <a:stretch/>
          </p:blipFill>
          <p:spPr>
            <a:xfrm>
              <a:off x="1594953" y="3797125"/>
              <a:ext cx="1199956" cy="331920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D493FBAD-75D3-4E51-B94B-6DBCDC780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52457" t="12936" r="2698" b="78213"/>
            <a:stretch/>
          </p:blipFill>
          <p:spPr>
            <a:xfrm>
              <a:off x="3025053" y="3789583"/>
              <a:ext cx="1321012" cy="345281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C6DDD9B-8941-4070-AFBD-DD060029D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52887" t="11530" r="3214" b="78683"/>
            <a:stretch/>
          </p:blipFill>
          <p:spPr>
            <a:xfrm>
              <a:off x="4634344" y="3781300"/>
              <a:ext cx="1321012" cy="345281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C9588D2-34AF-48BD-83BA-98C172CDD80C}"/>
                </a:ext>
              </a:extLst>
            </p:cNvPr>
            <p:cNvSpPr/>
            <p:nvPr/>
          </p:nvSpPr>
          <p:spPr>
            <a:xfrm>
              <a:off x="179591" y="2567931"/>
              <a:ext cx="2615319" cy="25487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Calibri" panose="020F0502020204030204" pitchFamily="34" charset="0"/>
                </a:rPr>
                <a:t>①</a:t>
              </a:r>
              <a:r>
                <a:rPr lang="en-US" sz="12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Calibri" panose="020F0502020204030204" pitchFamily="34" charset="0"/>
                </a:rPr>
                <a:t> </a:t>
              </a:r>
              <a:r>
                <a:rPr lang="en-US" sz="12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Check Box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A55AF8B-54BF-4BAF-83CD-CC186921C8E9}"/>
                </a:ext>
              </a:extLst>
            </p:cNvPr>
            <p:cNvSpPr/>
            <p:nvPr/>
          </p:nvSpPr>
          <p:spPr>
            <a:xfrm>
              <a:off x="3016099" y="2550943"/>
              <a:ext cx="2939257" cy="26860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Calibri" panose="020F0502020204030204" pitchFamily="34" charset="0"/>
                </a:rPr>
                <a:t>②</a:t>
              </a:r>
              <a:r>
                <a:rPr lang="en-US" sz="12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Calibri" panose="020F0502020204030204" pitchFamily="34" charset="0"/>
                </a:rPr>
                <a:t> </a:t>
              </a:r>
              <a:r>
                <a:rPr lang="en-US" sz="12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Check product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25CFB2F-0F89-4C83-91C6-9F1A5278DD1B}"/>
                </a:ext>
              </a:extLst>
            </p:cNvPr>
            <p:cNvSpPr/>
            <p:nvPr/>
          </p:nvSpPr>
          <p:spPr>
            <a:xfrm>
              <a:off x="169340" y="3334346"/>
              <a:ext cx="1195471" cy="33192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0" rIns="0" bIns="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Manual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Select program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17D434B-6806-4F50-A4F6-FD357EA2BC0F}"/>
                </a:ext>
              </a:extLst>
            </p:cNvPr>
            <p:cNvSpPr/>
            <p:nvPr/>
          </p:nvSpPr>
          <p:spPr>
            <a:xfrm>
              <a:off x="169340" y="2879159"/>
              <a:ext cx="1195471" cy="36443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 “Dielectric strength voltage”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884F314-48B3-44D7-B63C-CEAF53D6F6A0}"/>
                </a:ext>
              </a:extLst>
            </p:cNvPr>
            <p:cNvSpPr/>
            <p:nvPr/>
          </p:nvSpPr>
          <p:spPr>
            <a:xfrm>
              <a:off x="1595984" y="3332575"/>
              <a:ext cx="1195471" cy="33192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0" rIns="0" bIns="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Manual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Select program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74A5187-CDE6-49D7-8D41-ADA4A8FC24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7971" y="3149828"/>
              <a:ext cx="0" cy="6491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8305BDB-FD4A-409F-BD39-4A52A1FA7756}"/>
                </a:ext>
              </a:extLst>
            </p:cNvPr>
            <p:cNvSpPr/>
            <p:nvPr/>
          </p:nvSpPr>
          <p:spPr>
            <a:xfrm>
              <a:off x="3017042" y="3336161"/>
              <a:ext cx="1329022" cy="33192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0" rIns="0" bIns="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Manual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Select program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953E992-E1CB-4E25-A988-D8DD92C82FB3}"/>
                </a:ext>
              </a:extLst>
            </p:cNvPr>
            <p:cNvSpPr/>
            <p:nvPr/>
          </p:nvSpPr>
          <p:spPr>
            <a:xfrm>
              <a:off x="3020716" y="2869340"/>
              <a:ext cx="1325348" cy="36615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“Dielectric strength voltage”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9DDABA0-FDFF-46DD-9262-B07002868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3231" y="3139854"/>
              <a:ext cx="0" cy="6491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947A805-7C31-47AC-A710-5F6893BEDC3B}"/>
                </a:ext>
              </a:extLst>
            </p:cNvPr>
            <p:cNvSpPr/>
            <p:nvPr/>
          </p:nvSpPr>
          <p:spPr>
            <a:xfrm>
              <a:off x="4642302" y="3326187"/>
              <a:ext cx="1329022" cy="33192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0" rIns="0" bIns="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Manual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Select program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29DE7C6-6CD5-4E9E-8AD6-E47B38EB5886}"/>
                </a:ext>
              </a:extLst>
            </p:cNvPr>
            <p:cNvSpPr/>
            <p:nvPr/>
          </p:nvSpPr>
          <p:spPr>
            <a:xfrm>
              <a:off x="4640670" y="2859343"/>
              <a:ext cx="1314686" cy="37944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“Insulation resistance”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E4B5F5C-B1C6-40FA-A059-4616649E07AE}"/>
                </a:ext>
              </a:extLst>
            </p:cNvPr>
            <p:cNvCxnSpPr>
              <a:stCxn id="124" idx="3"/>
              <a:endCxn id="133" idx="1"/>
            </p:cNvCxnSpPr>
            <p:nvPr/>
          </p:nvCxnSpPr>
          <p:spPr>
            <a:xfrm>
              <a:off x="1364811" y="3061376"/>
              <a:ext cx="2311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6ACDFDB-2F1C-4D1C-A4F2-365453EDAA86}"/>
                </a:ext>
              </a:extLst>
            </p:cNvPr>
            <p:cNvCxnSpPr/>
            <p:nvPr/>
          </p:nvCxnSpPr>
          <p:spPr>
            <a:xfrm>
              <a:off x="4357627" y="3074752"/>
              <a:ext cx="27651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29A387CF-8945-42AE-8F4D-39BE9619FD6C}"/>
              </a:ext>
            </a:extLst>
          </p:cNvPr>
          <p:cNvSpPr txBox="1"/>
          <p:nvPr/>
        </p:nvSpPr>
        <p:spPr>
          <a:xfrm>
            <a:off x="205687" y="4761558"/>
            <a:ext cx="5427395" cy="693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Easy select wrong program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400" dirty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Loss time to operation</a:t>
            </a:r>
            <a:endParaRPr lang="en-GB" sz="1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5A5C645A-55A9-4E29-ABFE-F50BFA890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003" y="3092450"/>
            <a:ext cx="872940" cy="472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FEABF898-D698-438A-AB2C-1D880DB107FD}"/>
              </a:ext>
            </a:extLst>
          </p:cNvPr>
          <p:cNvSpPr/>
          <p:nvPr/>
        </p:nvSpPr>
        <p:spPr>
          <a:xfrm>
            <a:off x="10528328" y="2795200"/>
            <a:ext cx="174531" cy="181000"/>
          </a:xfrm>
          <a:prstGeom prst="rightArrow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9DD3FF5-39B1-41EA-88CC-E9FC54984FEE}"/>
              </a:ext>
            </a:extLst>
          </p:cNvPr>
          <p:cNvSpPr/>
          <p:nvPr/>
        </p:nvSpPr>
        <p:spPr>
          <a:xfrm>
            <a:off x="8231357" y="2695988"/>
            <a:ext cx="899941" cy="35021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Read QR code of Box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3ED8C3EB-7BF8-4575-AFA1-06BC3710F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6722" y="3105541"/>
            <a:ext cx="563255" cy="416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FACA0903-7411-469B-A710-1827CC0B5C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3432" y="3106399"/>
            <a:ext cx="563255" cy="415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DC775639-AF9B-4C69-940C-08935E572C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21465" y="3098185"/>
            <a:ext cx="563255" cy="433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0AA5A744-8D1E-4F6B-AD39-7F84C59D6E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21388" y="3098184"/>
            <a:ext cx="601226" cy="431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3" name="Arrow: Right 162">
            <a:extLst>
              <a:ext uri="{FF2B5EF4-FFF2-40B4-BE49-F238E27FC236}">
                <a16:creationId xmlns:a16="http://schemas.microsoft.com/office/drawing/2014/main" id="{87A21822-B1FF-46EB-96E5-E3B2BD2E5433}"/>
              </a:ext>
            </a:extLst>
          </p:cNvPr>
          <p:cNvSpPr/>
          <p:nvPr/>
        </p:nvSpPr>
        <p:spPr>
          <a:xfrm>
            <a:off x="9145353" y="2795200"/>
            <a:ext cx="165801" cy="181000"/>
          </a:xfrm>
          <a:prstGeom prst="rightArrow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EBF253-E1E2-48A0-944B-652A72DABD81}"/>
              </a:ext>
            </a:extLst>
          </p:cNvPr>
          <p:cNvGrpSpPr/>
          <p:nvPr/>
        </p:nvGrpSpPr>
        <p:grpSpPr>
          <a:xfrm>
            <a:off x="6330054" y="3079371"/>
            <a:ext cx="1876314" cy="1248086"/>
            <a:chOff x="6330054" y="3175749"/>
            <a:chExt cx="1876314" cy="1463478"/>
          </a:xfrm>
        </p:grpSpPr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3807A547-DE72-4059-B5CB-58215BC3A025}"/>
                </a:ext>
              </a:extLst>
            </p:cNvPr>
            <p:cNvCxnSpPr>
              <a:cxnSpLocks/>
            </p:cNvCxnSpPr>
            <p:nvPr/>
          </p:nvCxnSpPr>
          <p:spPr>
            <a:xfrm>
              <a:off x="7748755" y="4005990"/>
              <a:ext cx="457613" cy="34343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8E50D970-BDB3-4ABB-A188-2240EBFBD7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4355" y="3450331"/>
              <a:ext cx="406414" cy="35161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D72108D-B0A7-4BA1-A567-FA64AFE7A0F4}"/>
                </a:ext>
              </a:extLst>
            </p:cNvPr>
            <p:cNvGrpSpPr/>
            <p:nvPr/>
          </p:nvGrpSpPr>
          <p:grpSpPr>
            <a:xfrm>
              <a:off x="6330054" y="3175749"/>
              <a:ext cx="1512071" cy="1463478"/>
              <a:chOff x="12581640" y="2838521"/>
              <a:chExt cx="1635924" cy="162530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09303D4-9DEF-4996-AE07-7D5F21598D64}"/>
                  </a:ext>
                </a:extLst>
              </p:cNvPr>
              <p:cNvGrpSpPr/>
              <p:nvPr/>
            </p:nvGrpSpPr>
            <p:grpSpPr>
              <a:xfrm>
                <a:off x="12581640" y="2838521"/>
                <a:ext cx="1635924" cy="1625301"/>
                <a:chOff x="6198888" y="2223385"/>
                <a:chExt cx="1635924" cy="1625301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A5366300-BFE9-4BC1-86DA-02E117D05E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98888" y="2223385"/>
                  <a:ext cx="1635924" cy="16253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12DCCEAA-F32F-428E-89A9-BA5DF3D6B9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48035" y="2440206"/>
                  <a:ext cx="394672" cy="318874"/>
                </a:xfrm>
                <a:prstGeom prst="rect">
                  <a:avLst/>
                </a:prstGeom>
              </p:spPr>
            </p:pic>
          </p:grp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BB1F9B1-BDB0-492C-9D6D-4CF371EC62A3}"/>
                  </a:ext>
                </a:extLst>
              </p:cNvPr>
              <p:cNvSpPr/>
              <p:nvPr/>
            </p:nvSpPr>
            <p:spPr>
              <a:xfrm>
                <a:off x="12889288" y="3030377"/>
                <a:ext cx="436171" cy="366905"/>
              </a:xfrm>
              <a:prstGeom prst="rect">
                <a:avLst/>
              </a:prstGeom>
              <a:no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86E76800-F268-478C-9319-59B4406E807E}"/>
              </a:ext>
            </a:extLst>
          </p:cNvPr>
          <p:cNvSpPr/>
          <p:nvPr/>
        </p:nvSpPr>
        <p:spPr>
          <a:xfrm>
            <a:off x="10721466" y="2695989"/>
            <a:ext cx="1201148" cy="35021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“Insulation resistance”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69499C0-DD43-4846-95EB-D0CDFC5B633A}"/>
              </a:ext>
            </a:extLst>
          </p:cNvPr>
          <p:cNvSpPr/>
          <p:nvPr/>
        </p:nvSpPr>
        <p:spPr>
          <a:xfrm>
            <a:off x="9325544" y="2695989"/>
            <a:ext cx="1169435" cy="35021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“Dielectric strength voltage”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681E0C-6838-4B4E-B017-6E036A162910}"/>
              </a:ext>
            </a:extLst>
          </p:cNvPr>
          <p:cNvGrpSpPr/>
          <p:nvPr/>
        </p:nvGrpSpPr>
        <p:grpSpPr>
          <a:xfrm>
            <a:off x="8231357" y="3822714"/>
            <a:ext cx="3696288" cy="1051043"/>
            <a:chOff x="8231357" y="4130515"/>
            <a:chExt cx="3696288" cy="1269774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A4EB029D-94F7-4F98-8D06-2A07A20AEBC4}"/>
                </a:ext>
              </a:extLst>
            </p:cNvPr>
            <p:cNvSpPr/>
            <p:nvPr/>
          </p:nvSpPr>
          <p:spPr>
            <a:xfrm>
              <a:off x="8231357" y="4142423"/>
              <a:ext cx="880586" cy="41065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0" rIns="0" bIns="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Read Barcode of Product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B6608F66-4EFE-454D-860D-A83898E3C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31357" y="4615300"/>
              <a:ext cx="880586" cy="7849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9E60874A-5AB5-41B6-9C49-ED1790E47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824032" y="4615300"/>
              <a:ext cx="1103613" cy="784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9017465C-C124-4BA5-8AB1-113345FD0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352280" y="4615299"/>
              <a:ext cx="1239614" cy="784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7" name="Arrow: Right 76">
              <a:extLst>
                <a:ext uri="{FF2B5EF4-FFF2-40B4-BE49-F238E27FC236}">
                  <a16:creationId xmlns:a16="http://schemas.microsoft.com/office/drawing/2014/main" id="{132E67F1-2EEA-44CE-9078-E8C7517730DE}"/>
                </a:ext>
              </a:extLst>
            </p:cNvPr>
            <p:cNvSpPr/>
            <p:nvPr/>
          </p:nvSpPr>
          <p:spPr>
            <a:xfrm>
              <a:off x="9141538" y="4238180"/>
              <a:ext cx="174260" cy="212236"/>
            </a:xfrm>
            <a:prstGeom prst="rightArrow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" name="Arrow: Right 85">
              <a:extLst>
                <a:ext uri="{FF2B5EF4-FFF2-40B4-BE49-F238E27FC236}">
                  <a16:creationId xmlns:a16="http://schemas.microsoft.com/office/drawing/2014/main" id="{54C70E98-46EB-4394-8322-10D47AE9583F}"/>
                </a:ext>
              </a:extLst>
            </p:cNvPr>
            <p:cNvSpPr/>
            <p:nvPr/>
          </p:nvSpPr>
          <p:spPr>
            <a:xfrm>
              <a:off x="10612199" y="4259959"/>
              <a:ext cx="174260" cy="212236"/>
            </a:xfrm>
            <a:prstGeom prst="rightArrow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EC54759-D8CE-413C-8E35-AA0C1628A4EA}"/>
                </a:ext>
              </a:extLst>
            </p:cNvPr>
            <p:cNvSpPr/>
            <p:nvPr/>
          </p:nvSpPr>
          <p:spPr>
            <a:xfrm>
              <a:off x="9346021" y="4142423"/>
              <a:ext cx="1234918" cy="4125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“Dielectric strength voltage”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635F9E5-9366-4F6A-B604-B8D146E56FD7}"/>
                </a:ext>
              </a:extLst>
            </p:cNvPr>
            <p:cNvSpPr/>
            <p:nvPr/>
          </p:nvSpPr>
          <p:spPr>
            <a:xfrm>
              <a:off x="10817719" y="4130515"/>
              <a:ext cx="1103613" cy="4275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“Insulation resistance”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6FDD6F54-4101-4AF2-81C0-9079A2B15FBC}"/>
              </a:ext>
            </a:extLst>
          </p:cNvPr>
          <p:cNvSpPr/>
          <p:nvPr/>
        </p:nvSpPr>
        <p:spPr>
          <a:xfrm>
            <a:off x="8239110" y="2434395"/>
            <a:ext cx="3682222" cy="2292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①</a:t>
            </a:r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Check Box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949CE57-954E-408E-A34D-DDB4E4BD4326}"/>
              </a:ext>
            </a:extLst>
          </p:cNvPr>
          <p:cNvSpPr/>
          <p:nvPr/>
        </p:nvSpPr>
        <p:spPr>
          <a:xfrm>
            <a:off x="8239003" y="3617355"/>
            <a:ext cx="3682222" cy="1864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②</a:t>
            </a:r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Check product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A200C92-2FF1-49AE-A877-5EC6D7741729}"/>
              </a:ext>
            </a:extLst>
          </p:cNvPr>
          <p:cNvGraphicFramePr>
            <a:graphicFrameLocks noGrp="1"/>
          </p:cNvGraphicFramePr>
          <p:nvPr/>
        </p:nvGraphicFramePr>
        <p:xfrm>
          <a:off x="7391399" y="5003916"/>
          <a:ext cx="4536246" cy="597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289">
                  <a:extLst>
                    <a:ext uri="{9D8B030D-6E8A-4147-A177-3AD203B41FA5}">
                      <a16:colId xmlns:a16="http://schemas.microsoft.com/office/drawing/2014/main" val="89616432"/>
                    </a:ext>
                  </a:extLst>
                </a:gridCol>
                <a:gridCol w="1012986">
                  <a:extLst>
                    <a:ext uri="{9D8B030D-6E8A-4147-A177-3AD203B41FA5}">
                      <a16:colId xmlns:a16="http://schemas.microsoft.com/office/drawing/2014/main" val="2794135312"/>
                    </a:ext>
                  </a:extLst>
                </a:gridCol>
                <a:gridCol w="1012986">
                  <a:extLst>
                    <a:ext uri="{9D8B030D-6E8A-4147-A177-3AD203B41FA5}">
                      <a16:colId xmlns:a16="http://schemas.microsoft.com/office/drawing/2014/main" val="2740723726"/>
                    </a:ext>
                  </a:extLst>
                </a:gridCol>
                <a:gridCol w="1012985">
                  <a:extLst>
                    <a:ext uri="{9D8B030D-6E8A-4147-A177-3AD203B41FA5}">
                      <a16:colId xmlns:a16="http://schemas.microsoft.com/office/drawing/2014/main" val="3624649194"/>
                    </a:ext>
                  </a:extLst>
                </a:gridCol>
              </a:tblGrid>
              <a:tr h="2965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BU/BD</a:t>
                      </a:r>
                    </a:p>
                  </a:txBody>
                  <a:tcPr marT="42644" marB="42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KABD</a:t>
                      </a:r>
                    </a:p>
                  </a:txBody>
                  <a:tcPr marT="42644" marB="42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MEBD</a:t>
                      </a:r>
                    </a:p>
                  </a:txBody>
                  <a:tcPr marT="42644" marB="42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VSBU</a:t>
                      </a:r>
                    </a:p>
                  </a:txBody>
                  <a:tcPr marT="42644" marB="42644"/>
                </a:tc>
                <a:extLst>
                  <a:ext uri="{0D108BD9-81ED-4DB2-BD59-A6C34878D82A}">
                    <a16:rowId xmlns:a16="http://schemas.microsoft.com/office/drawing/2014/main" val="426016018"/>
                  </a:ext>
                </a:extLst>
              </a:tr>
              <a:tr h="2965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Horizontal Apply</a:t>
                      </a:r>
                    </a:p>
                  </a:txBody>
                  <a:tcPr marT="42644" marB="42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May.24</a:t>
                      </a:r>
                    </a:p>
                  </a:txBody>
                  <a:tcPr marT="42644" marB="42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May.24</a:t>
                      </a:r>
                    </a:p>
                  </a:txBody>
                  <a:tcPr marT="42644" marB="42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Jun.24</a:t>
                      </a:r>
                    </a:p>
                  </a:txBody>
                  <a:tcPr marT="42644" marB="42644"/>
                </a:tc>
                <a:extLst>
                  <a:ext uri="{0D108BD9-81ED-4DB2-BD59-A6C34878D82A}">
                    <a16:rowId xmlns:a16="http://schemas.microsoft.com/office/drawing/2014/main" val="2585281157"/>
                  </a:ext>
                </a:extLst>
              </a:tr>
            </a:tbl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66761C2-CB81-498B-98A1-B5F1BC84066F}"/>
              </a:ext>
            </a:extLst>
          </p:cNvPr>
          <p:cNvSpPr/>
          <p:nvPr/>
        </p:nvSpPr>
        <p:spPr>
          <a:xfrm>
            <a:off x="6248400" y="5003916"/>
            <a:ext cx="1058329" cy="5972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15557215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4599" y="983007"/>
            <a:ext cx="11902656" cy="280222"/>
          </a:xfr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indent="-285750" algn="l" defTabSz="914400">
              <a:buFont typeface="Wingdings" panose="05000000000000000000" pitchFamily="2" charset="2"/>
              <a:buChar char="q"/>
            </a:pPr>
            <a:r>
              <a:rPr kumimoji="1" lang="en-US" sz="1600" b="1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Transfer PL inspection step of FCT line to OQC (PAPVN)</a:t>
            </a:r>
            <a:endParaRPr kumimoji="1" lang="en-GB" altLang="en-US" sz="1600" b="1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144599" y="5111745"/>
            <a:ext cx="5909623" cy="1670055"/>
          </a:xfrm>
          <a:prstGeom prst="roundRect">
            <a:avLst>
              <a:gd name="adj" fmla="val 8022"/>
            </a:avLst>
          </a:prstGeom>
          <a:solidFill>
            <a:schemeClr val="bg1"/>
          </a:solidFill>
          <a:ln w="28575">
            <a:solidFill>
              <a:srgbClr val="C00000"/>
            </a:solidFill>
            <a:round/>
            <a:headEnd/>
            <a:tailEnd/>
          </a:ln>
        </p:spPr>
        <p:txBody>
          <a:bodyPr anchor="t" anchorCtr="0"/>
          <a:lstStyle/>
          <a:p>
            <a:pPr marL="285750" indent="-285750" defTabSz="911225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altLang="en-US" sz="1300" b="1" u="sng" kern="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Current Situation </a:t>
            </a:r>
            <a:r>
              <a:rPr lang="en-US" altLang="en-US" sz="1300" b="1" kern="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:</a:t>
            </a:r>
          </a:p>
          <a:p>
            <a:pPr marL="274320" indent="-274320" defTabSz="911225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3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Original did not have PL inspection process before FCT</a:t>
            </a:r>
          </a:p>
          <a:p>
            <a:pPr marL="274320" indent="-274320" defTabSz="911225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3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PAPVN not request check PL before FCT checking </a:t>
            </a:r>
          </a:p>
          <a:p>
            <a:pPr marL="274320" indent="-274320" defTabSz="911225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3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From Dec.16 have TND add PL inspection 100%  control SA part</a:t>
            </a:r>
          </a:p>
          <a:p>
            <a:pPr defTabSz="911225">
              <a:spcBef>
                <a:spcPct val="20000"/>
              </a:spcBef>
              <a:defRPr/>
            </a:pPr>
            <a:r>
              <a:rPr lang="en-US" altLang="en-US" sz="13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      </a:t>
            </a:r>
            <a:r>
              <a:rPr lang="en-US" altLang="en-US" sz="13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en-US" sz="13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Loss time: 15s/pcs</a:t>
            </a:r>
          </a:p>
          <a:p>
            <a:pPr defTabSz="911225">
              <a:spcBef>
                <a:spcPct val="20000"/>
              </a:spcBef>
              <a:defRPr/>
            </a:pPr>
            <a:r>
              <a:rPr lang="en-US" altLang="en-US" sz="13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       </a:t>
            </a:r>
            <a:r>
              <a:rPr lang="en-US" altLang="en-US" sz="13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Daily FCT process cannot ensure production plan</a:t>
            </a:r>
          </a:p>
          <a:p>
            <a:endParaRPr lang="ja-JP" altLang="ja-JP" sz="1300" kern="0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6159865" y="5115663"/>
            <a:ext cx="5887390" cy="1666137"/>
          </a:xfrm>
          <a:prstGeom prst="roundRect">
            <a:avLst>
              <a:gd name="adj" fmla="val 7424"/>
            </a:avLst>
          </a:prstGeom>
          <a:solidFill>
            <a:schemeClr val="bg1"/>
          </a:solidFill>
          <a:ln w="28575">
            <a:solidFill>
              <a:srgbClr val="0033CC"/>
            </a:solidFill>
            <a:round/>
            <a:headEnd/>
            <a:tailEnd/>
          </a:ln>
        </p:spPr>
        <p:txBody>
          <a:bodyPr anchor="t" anchorCtr="0"/>
          <a:lstStyle/>
          <a:p>
            <a:pPr marL="285750" indent="-285750" defTabSz="911225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altLang="en-US" sz="1300" b="1" u="sng" kern="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Improvement Point :</a:t>
            </a:r>
          </a:p>
          <a:p>
            <a:pPr marL="285750" indent="-285750" defTabSz="911225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13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Transfer PL process to OQC sampling check</a:t>
            </a:r>
          </a:p>
          <a:p>
            <a:pPr marL="285750" indent="-285750" defTabSz="911225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13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OQC: </a:t>
            </a:r>
            <a:r>
              <a:rPr lang="en-US" sz="13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</a:t>
            </a:r>
            <a:r>
              <a:rPr lang="en-US" sz="13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ampling check 5pcs/lot/day</a:t>
            </a:r>
          </a:p>
          <a:p>
            <a:pPr defTabSz="911225">
              <a:spcBef>
                <a:spcPct val="20000"/>
              </a:spcBef>
              <a:defRPr/>
            </a:pPr>
            <a:r>
              <a:rPr lang="en-US" sz="13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  </a:t>
            </a:r>
            <a:r>
              <a:rPr lang="en-US" sz="13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 Loss time: 5*6mins*24= 720mins/month</a:t>
            </a:r>
          </a:p>
          <a:p>
            <a:pPr defTabSz="911225">
              <a:spcBef>
                <a:spcPct val="20000"/>
              </a:spcBef>
              <a:defRPr/>
            </a:pPr>
            <a:r>
              <a:rPr lang="en-US" sz="13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   Save time: 12,000-720=11,280mins/month (2,256H/year)</a:t>
            </a:r>
          </a:p>
          <a:p>
            <a:pPr defTabSz="911225">
              <a:spcBef>
                <a:spcPct val="20000"/>
              </a:spcBef>
              <a:defRPr/>
            </a:pPr>
            <a:r>
              <a:rPr lang="en-US" sz="1300" dirty="0"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    </a:t>
            </a:r>
            <a:r>
              <a:rPr lang="en-US" sz="13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Symbol" panose="05050102010706020507" pitchFamily="18" charset="2"/>
              </a:rPr>
              <a:t> 1pax)</a:t>
            </a:r>
            <a:r>
              <a:rPr lang="en-US" altLang="en-US" sz="140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Symbol" panose="05050102010706020507" pitchFamily="18" charset="2"/>
              </a:rPr>
              <a:t> (</a:t>
            </a:r>
            <a:r>
              <a:rPr lang="en-US" sz="1300" dirty="0">
                <a:solidFill>
                  <a:srgbClr val="0033CC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FCT process reduce loss time to up capacity daily)</a:t>
            </a:r>
          </a:p>
        </p:txBody>
      </p:sp>
      <p:sp>
        <p:nvSpPr>
          <p:cNvPr id="31" name="Rectangle: Rounded Corners 3">
            <a:extLst>
              <a:ext uri="{FF2B5EF4-FFF2-40B4-BE49-F238E27FC236}">
                <a16:creationId xmlns:a16="http://schemas.microsoft.com/office/drawing/2014/main" id="{AE36A836-3595-4F85-9BAE-7401DADA9ED7}"/>
              </a:ext>
            </a:extLst>
          </p:cNvPr>
          <p:cNvSpPr/>
          <p:nvPr/>
        </p:nvSpPr>
        <p:spPr>
          <a:xfrm>
            <a:off x="135833" y="1503745"/>
            <a:ext cx="5918390" cy="3537292"/>
          </a:xfrm>
          <a:prstGeom prst="roundRect">
            <a:avLst>
              <a:gd name="adj" fmla="val 2543"/>
            </a:avLst>
          </a:prstGeom>
          <a:noFill/>
          <a:ln w="28575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Rectangle: Rounded Corners 3">
            <a:extLst>
              <a:ext uri="{FF2B5EF4-FFF2-40B4-BE49-F238E27FC236}">
                <a16:creationId xmlns:a16="http://schemas.microsoft.com/office/drawing/2014/main" id="{AE36A836-3595-4F85-9BAE-7401DADA9ED7}"/>
              </a:ext>
            </a:extLst>
          </p:cNvPr>
          <p:cNvSpPr/>
          <p:nvPr/>
        </p:nvSpPr>
        <p:spPr>
          <a:xfrm>
            <a:off x="6159865" y="1493950"/>
            <a:ext cx="5887390" cy="3537292"/>
          </a:xfrm>
          <a:prstGeom prst="roundRect">
            <a:avLst>
              <a:gd name="adj" fmla="val 3632"/>
            </a:avLst>
          </a:prstGeom>
          <a:noFill/>
          <a:ln w="28575">
            <a:solidFill>
              <a:srgbClr val="0033C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579BD2-9693-4FAD-AEF0-D0C127888651}"/>
              </a:ext>
            </a:extLst>
          </p:cNvPr>
          <p:cNvGrpSpPr/>
          <p:nvPr/>
        </p:nvGrpSpPr>
        <p:grpSpPr>
          <a:xfrm>
            <a:off x="2291937" y="1824937"/>
            <a:ext cx="3621217" cy="708515"/>
            <a:chOff x="1951663" y="1357839"/>
            <a:chExt cx="4000077" cy="790467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5C9D09C-0218-4133-998E-88B90E07E369}"/>
                </a:ext>
              </a:extLst>
            </p:cNvPr>
            <p:cNvCxnSpPr/>
            <p:nvPr/>
          </p:nvCxnSpPr>
          <p:spPr>
            <a:xfrm>
              <a:off x="2201863" y="1798742"/>
              <a:ext cx="31146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D99AC78-AF40-4ABF-937D-792A6761E424}"/>
                </a:ext>
              </a:extLst>
            </p:cNvPr>
            <p:cNvGrpSpPr/>
            <p:nvPr/>
          </p:nvGrpSpPr>
          <p:grpSpPr>
            <a:xfrm>
              <a:off x="1951663" y="1357839"/>
              <a:ext cx="4000077" cy="790467"/>
              <a:chOff x="5400626" y="1206699"/>
              <a:chExt cx="5970222" cy="367610"/>
            </a:xfrm>
            <a:solidFill>
              <a:schemeClr val="bg1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D1934DB-8574-4484-9A2F-412BD4B95858}"/>
                  </a:ext>
                </a:extLst>
              </p:cNvPr>
              <p:cNvSpPr/>
              <p:nvPr/>
            </p:nvSpPr>
            <p:spPr>
              <a:xfrm>
                <a:off x="7841840" y="1209473"/>
                <a:ext cx="862455" cy="36025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b="1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FCT</a:t>
                </a:r>
                <a:endParaRPr lang="en-US" sz="105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E9C7313-BD70-427A-8B1C-974A39068D72}"/>
                  </a:ext>
                </a:extLst>
              </p:cNvPr>
              <p:cNvSpPr/>
              <p:nvPr/>
            </p:nvSpPr>
            <p:spPr>
              <a:xfrm>
                <a:off x="9138914" y="1214053"/>
                <a:ext cx="800851" cy="36025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b="1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FA</a:t>
                </a:r>
                <a:endParaRPr lang="en-US" sz="105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59E2562-F809-484F-BC27-A7E94AB68107}"/>
                  </a:ext>
                </a:extLst>
              </p:cNvPr>
              <p:cNvSpPr/>
              <p:nvPr/>
            </p:nvSpPr>
            <p:spPr>
              <a:xfrm>
                <a:off x="5400626" y="1210443"/>
                <a:ext cx="830079" cy="36025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b="1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SMT</a:t>
                </a:r>
                <a:endParaRPr lang="en-US" sz="105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DB73D21-0506-4DC2-8C67-793DB50097D8}"/>
                  </a:ext>
                </a:extLst>
              </p:cNvPr>
              <p:cNvSpPr/>
              <p:nvPr/>
            </p:nvSpPr>
            <p:spPr>
              <a:xfrm>
                <a:off x="6623952" y="1206699"/>
                <a:ext cx="782050" cy="360257"/>
              </a:xfrm>
              <a:prstGeom prst="rect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PL</a:t>
                </a:r>
                <a:endParaRPr lang="en-US" sz="105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B6462B3-AF1A-477E-9E7A-1381581A63BA}"/>
                  </a:ext>
                </a:extLst>
              </p:cNvPr>
              <p:cNvSpPr/>
              <p:nvPr/>
            </p:nvSpPr>
            <p:spPr>
              <a:xfrm>
                <a:off x="10470475" y="1213703"/>
                <a:ext cx="900373" cy="36025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b="1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OQC</a:t>
                </a:r>
                <a:endParaRPr lang="en-US" sz="105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E9EAC82B-F47A-400E-AE3D-7B95A29DE065}"/>
              </a:ext>
            </a:extLst>
          </p:cNvPr>
          <p:cNvSpPr/>
          <p:nvPr/>
        </p:nvSpPr>
        <p:spPr>
          <a:xfrm>
            <a:off x="6275117" y="3631078"/>
            <a:ext cx="2830846" cy="1054686"/>
          </a:xfrm>
          <a:prstGeom prst="rect">
            <a:avLst/>
          </a:prstGeom>
          <a:grp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Production un-balance capacity of FCT &amp; FA line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Check PL process at FA 100%</a:t>
            </a:r>
          </a:p>
          <a:p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  Loss time : 12,000 min/month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9C0B27-9E0B-4011-83AC-7E29501453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0" t="1700" r="4157" b="3972"/>
          <a:stretch/>
        </p:blipFill>
        <p:spPr>
          <a:xfrm>
            <a:off x="258142" y="2916524"/>
            <a:ext cx="1801210" cy="2071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319E7E36-5FFE-4B46-9A0F-D269AEF252CC}"/>
              </a:ext>
            </a:extLst>
          </p:cNvPr>
          <p:cNvSpPr/>
          <p:nvPr/>
        </p:nvSpPr>
        <p:spPr>
          <a:xfrm rot="16200000">
            <a:off x="3524864" y="1586251"/>
            <a:ext cx="287406" cy="2253645"/>
          </a:xfrm>
          <a:prstGeom prst="leftBrace">
            <a:avLst>
              <a:gd name="adj1" fmla="val 8333"/>
              <a:gd name="adj2" fmla="val 479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97E2473-1544-4617-AB7E-BB2C79EE861E}"/>
              </a:ext>
            </a:extLst>
          </p:cNvPr>
          <p:cNvGrpSpPr/>
          <p:nvPr/>
        </p:nvGrpSpPr>
        <p:grpSpPr>
          <a:xfrm>
            <a:off x="8165385" y="1826528"/>
            <a:ext cx="3642710" cy="714688"/>
            <a:chOff x="1862277" y="1361850"/>
            <a:chExt cx="4064056" cy="797355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D3EB888-7E61-4F54-81BC-7DF767ED5E1D}"/>
                </a:ext>
              </a:extLst>
            </p:cNvPr>
            <p:cNvCxnSpPr/>
            <p:nvPr/>
          </p:nvCxnSpPr>
          <p:spPr>
            <a:xfrm>
              <a:off x="1991092" y="1798742"/>
              <a:ext cx="330628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CE108E2-F5C6-4598-BB3D-5D419F1777E2}"/>
                </a:ext>
              </a:extLst>
            </p:cNvPr>
            <p:cNvGrpSpPr/>
            <p:nvPr/>
          </p:nvGrpSpPr>
          <p:grpSpPr>
            <a:xfrm>
              <a:off x="1862277" y="1361850"/>
              <a:ext cx="4064056" cy="797355"/>
              <a:chOff x="5267215" y="1208567"/>
              <a:chExt cx="6065712" cy="370814"/>
            </a:xfrm>
            <a:solidFill>
              <a:schemeClr val="bg1"/>
            </a:solidFill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39D7E82-B28F-44B9-BAD0-E929D7F67104}"/>
                  </a:ext>
                </a:extLst>
              </p:cNvPr>
              <p:cNvSpPr/>
              <p:nvPr/>
            </p:nvSpPr>
            <p:spPr>
              <a:xfrm>
                <a:off x="7928430" y="1219124"/>
                <a:ext cx="862455" cy="36025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b="1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FCT</a:t>
                </a:r>
                <a:endParaRPr lang="en-US" sz="105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C04D698B-E721-4EEA-9C22-709A45CBE2BD}"/>
                  </a:ext>
                </a:extLst>
              </p:cNvPr>
              <p:cNvSpPr/>
              <p:nvPr/>
            </p:nvSpPr>
            <p:spPr>
              <a:xfrm>
                <a:off x="9219365" y="1222888"/>
                <a:ext cx="800851" cy="35537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b="1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FA</a:t>
                </a:r>
                <a:endParaRPr lang="en-US" sz="105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68A8162-BD7A-4082-A497-7A599DBBBFBE}"/>
                  </a:ext>
                </a:extLst>
              </p:cNvPr>
              <p:cNvSpPr/>
              <p:nvPr/>
            </p:nvSpPr>
            <p:spPr>
              <a:xfrm>
                <a:off x="5267215" y="1208567"/>
                <a:ext cx="830079" cy="36025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b="1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SMT</a:t>
                </a:r>
                <a:endParaRPr lang="en-US" sz="105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D5676330-0C40-4D9D-B982-6D8D26B95A3F}"/>
                  </a:ext>
                </a:extLst>
              </p:cNvPr>
              <p:cNvSpPr/>
              <p:nvPr/>
            </p:nvSpPr>
            <p:spPr>
              <a:xfrm>
                <a:off x="6638610" y="1219124"/>
                <a:ext cx="782050" cy="360257"/>
              </a:xfrm>
              <a:prstGeom prst="rect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PL</a:t>
                </a:r>
                <a:endParaRPr lang="en-US" sz="105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D457EBC-6068-45E0-BE31-D76859CDA31F}"/>
                  </a:ext>
                </a:extLst>
              </p:cNvPr>
              <p:cNvSpPr/>
              <p:nvPr/>
            </p:nvSpPr>
            <p:spPr>
              <a:xfrm>
                <a:off x="10470473" y="1213703"/>
                <a:ext cx="862454" cy="36025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b="1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Arial" panose="020B0604020202020204" pitchFamily="34" charset="0"/>
                  </a:rPr>
                  <a:t>OQC</a:t>
                </a:r>
                <a:endParaRPr lang="en-US" sz="105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2F10920-92A3-4A49-B9DD-7E84B6C3149D}"/>
              </a:ext>
            </a:extLst>
          </p:cNvPr>
          <p:cNvSpPr/>
          <p:nvPr/>
        </p:nvSpPr>
        <p:spPr>
          <a:xfrm>
            <a:off x="8961842" y="1822072"/>
            <a:ext cx="518684" cy="721704"/>
          </a:xfrm>
          <a:prstGeom prst="rect">
            <a:avLst/>
          </a:prstGeom>
          <a:solidFill>
            <a:srgbClr val="E02CB9">
              <a:alpha val="6078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2D6B35C2-BE9D-457F-A082-F6CC2D6B65AE}"/>
              </a:ext>
            </a:extLst>
          </p:cNvPr>
          <p:cNvSpPr/>
          <p:nvPr/>
        </p:nvSpPr>
        <p:spPr>
          <a:xfrm>
            <a:off x="8953993" y="1954305"/>
            <a:ext cx="517940" cy="481758"/>
          </a:xfrm>
          <a:prstGeom prst="mathMultiply">
            <a:avLst/>
          </a:prstGeom>
          <a:solidFill>
            <a:srgbClr val="FFFF00">
              <a:alpha val="2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A6CB4-F03E-4CF4-9869-BDEB3FA559C8}"/>
              </a:ext>
            </a:extLst>
          </p:cNvPr>
          <p:cNvCxnSpPr>
            <a:cxnSpLocks/>
          </p:cNvCxnSpPr>
          <p:nvPr/>
        </p:nvCxnSpPr>
        <p:spPr>
          <a:xfrm>
            <a:off x="9213299" y="3004730"/>
            <a:ext cx="2368538" cy="0"/>
          </a:xfrm>
          <a:prstGeom prst="line">
            <a:avLst/>
          </a:prstGeom>
          <a:ln w="28575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74123B-5961-41E6-8E2B-D9BA110F68B0}"/>
              </a:ext>
            </a:extLst>
          </p:cNvPr>
          <p:cNvCxnSpPr>
            <a:cxnSpLocks/>
          </p:cNvCxnSpPr>
          <p:nvPr/>
        </p:nvCxnSpPr>
        <p:spPr>
          <a:xfrm flipV="1">
            <a:off x="11573976" y="2526683"/>
            <a:ext cx="0" cy="471685"/>
          </a:xfrm>
          <a:prstGeom prst="straightConnector1">
            <a:avLst/>
          </a:prstGeom>
          <a:ln w="28575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0F43782-90EF-4431-B465-A764321BA036}"/>
              </a:ext>
            </a:extLst>
          </p:cNvPr>
          <p:cNvSpPr/>
          <p:nvPr/>
        </p:nvSpPr>
        <p:spPr>
          <a:xfrm>
            <a:off x="6296118" y="3485498"/>
            <a:ext cx="2764876" cy="14172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0DEB96B-0D69-409F-98B6-77215D608852}"/>
              </a:ext>
            </a:extLst>
          </p:cNvPr>
          <p:cNvSpPr/>
          <p:nvPr/>
        </p:nvSpPr>
        <p:spPr>
          <a:xfrm>
            <a:off x="7130583" y="3363169"/>
            <a:ext cx="992073" cy="250020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Before</a:t>
            </a:r>
            <a:endParaRPr lang="en-US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D80C058-963C-478F-813F-537CA15B922D}"/>
              </a:ext>
            </a:extLst>
          </p:cNvPr>
          <p:cNvSpPr/>
          <p:nvPr/>
        </p:nvSpPr>
        <p:spPr>
          <a:xfrm>
            <a:off x="9166720" y="3484077"/>
            <a:ext cx="2764876" cy="1417212"/>
          </a:xfrm>
          <a:prstGeom prst="rect">
            <a:avLst/>
          </a:prstGeom>
          <a:noFill/>
          <a:ln w="1905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A9DA18E-61ED-4F98-9C8C-C3E318C346B6}"/>
              </a:ext>
            </a:extLst>
          </p:cNvPr>
          <p:cNvSpPr/>
          <p:nvPr/>
        </p:nvSpPr>
        <p:spPr>
          <a:xfrm>
            <a:off x="10001185" y="3361748"/>
            <a:ext cx="992073" cy="250020"/>
          </a:xfrm>
          <a:prstGeom prst="rect">
            <a:avLst/>
          </a:prstGeom>
          <a:solidFill>
            <a:srgbClr val="FFFF00"/>
          </a:solidFill>
          <a:ln w="1905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After</a:t>
            </a:r>
            <a:endParaRPr lang="en-US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FA274B9-7920-4EB4-A3D0-ED76FE385332}"/>
              </a:ext>
            </a:extLst>
          </p:cNvPr>
          <p:cNvSpPr/>
          <p:nvPr/>
        </p:nvSpPr>
        <p:spPr>
          <a:xfrm>
            <a:off x="9147723" y="3686773"/>
            <a:ext cx="2830846" cy="1330283"/>
          </a:xfrm>
          <a:prstGeom prst="rect">
            <a:avLst/>
          </a:prstGeom>
          <a:grp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Balance capacity of FCT &amp; FA line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Check PL process at QC sampling check </a:t>
            </a:r>
          </a:p>
          <a:p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  Loss time : 720 min/month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5B4B061-06E1-4164-848C-121BF4531A06}"/>
              </a:ext>
            </a:extLst>
          </p:cNvPr>
          <p:cNvSpPr/>
          <p:nvPr/>
        </p:nvSpPr>
        <p:spPr>
          <a:xfrm>
            <a:off x="9401709" y="2748377"/>
            <a:ext cx="2003527" cy="405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Transfer PL inspection to OQC checking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F4913F0-9A06-48A8-9A1D-AD8C2E6F1A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4564" y="2916524"/>
          <a:ext cx="3649776" cy="920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Worksheet" r:id="rId5" imgW="3949577" imgH="1111075" progId="Excel.Sheet.12">
                  <p:embed/>
                </p:oleObj>
              </mc:Choice>
              <mc:Fallback>
                <p:oleObj name="Worksheet" r:id="rId5" imgW="3949577" imgH="1111075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F4913F0-9A06-48A8-9A1D-AD8C2E6F1A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24564" y="2916524"/>
                        <a:ext cx="3649776" cy="9204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0E59A92-4076-4BD3-AE5B-511DE92B94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4024" y="3967701"/>
          <a:ext cx="3659841" cy="1021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Worksheet" r:id="rId7" imgW="4045061" imgH="977856" progId="Excel.Sheet.12">
                  <p:embed/>
                </p:oleObj>
              </mc:Choice>
              <mc:Fallback>
                <p:oleObj name="Worksheet" r:id="rId7" imgW="4045061" imgH="977856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B0E59A92-4076-4BD3-AE5B-511DE92B94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24024" y="3967701"/>
                        <a:ext cx="3659841" cy="10214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rrow: Down 8">
            <a:extLst>
              <a:ext uri="{FF2B5EF4-FFF2-40B4-BE49-F238E27FC236}">
                <a16:creationId xmlns:a16="http://schemas.microsoft.com/office/drawing/2014/main" id="{095CD28B-6A3F-44A4-9176-EB5E03D0A019}"/>
              </a:ext>
            </a:extLst>
          </p:cNvPr>
          <p:cNvSpPr/>
          <p:nvPr/>
        </p:nvSpPr>
        <p:spPr>
          <a:xfrm>
            <a:off x="3901325" y="3845466"/>
            <a:ext cx="289675" cy="94559"/>
          </a:xfrm>
          <a:prstGeom prst="downArrow">
            <a:avLst/>
          </a:prstGeom>
          <a:solidFill>
            <a:srgbClr val="0033CC"/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6" name="AutoShape 6">
            <a:extLst>
              <a:ext uri="{FF2B5EF4-FFF2-40B4-BE49-F238E27FC236}">
                <a16:creationId xmlns:a16="http://schemas.microsoft.com/office/drawing/2014/main" id="{206C67CD-C9CD-4503-8F5A-63CC1406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089" y="517925"/>
            <a:ext cx="2759798" cy="403627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PIC: Nguyen Xuan Tung</a:t>
            </a:r>
          </a:p>
        </p:txBody>
      </p:sp>
      <p:sp>
        <p:nvSpPr>
          <p:cNvPr id="58" name="AutoShape 6">
            <a:extLst>
              <a:ext uri="{FF2B5EF4-FFF2-40B4-BE49-F238E27FC236}">
                <a16:creationId xmlns:a16="http://schemas.microsoft.com/office/drawing/2014/main" id="{2BCC6C2A-1C89-48BC-ADA0-8168ADA29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779" y="517926"/>
            <a:ext cx="2439298" cy="39447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0" algn="ctr" defTabSz="914400" eaLnBrk="1" hangingPunct="1"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Date: </a:t>
            </a:r>
            <a:r>
              <a:rPr kumimoji="1" lang="en-US" altLang="ja-JP" sz="14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Apr</a:t>
            </a:r>
            <a:r>
              <a:rPr kumimoji="1" lang="en-US" altLang="ja-JP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/2024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endParaRPr kumimoji="0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59" name="AutoShape 6">
            <a:extLst>
              <a:ext uri="{FF2B5EF4-FFF2-40B4-BE49-F238E27FC236}">
                <a16:creationId xmlns:a16="http://schemas.microsoft.com/office/drawing/2014/main" id="{9AB042C3-0A50-4B7F-8736-41AF69FA2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000" y="512649"/>
            <a:ext cx="2268741" cy="411376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Expn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:  </a:t>
            </a:r>
            <a:r>
              <a:rPr kumimoji="1" lang="en-US" altLang="ja-JP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0</a:t>
            </a:r>
            <a:r>
              <a:rPr kumimoji="1" lang="vi-VN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USD</a:t>
            </a:r>
          </a:p>
        </p:txBody>
      </p:sp>
      <p:sp>
        <p:nvSpPr>
          <p:cNvPr id="60" name="AutoShape 6">
            <a:extLst>
              <a:ext uri="{FF2B5EF4-FFF2-40B4-BE49-F238E27FC236}">
                <a16:creationId xmlns:a16="http://schemas.microsoft.com/office/drawing/2014/main" id="{0AA9742A-EEDB-4BA0-ACD5-611C3E12D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192" y="512291"/>
            <a:ext cx="2241182" cy="409261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  <a:sym typeface="Wingdings" pitchFamily="2" charset="2"/>
              </a:rPr>
              <a:t>Section : OQC-PAPVN</a:t>
            </a:r>
            <a:endParaRPr kumimoji="0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61" name="Rounded Rectangle 53">
            <a:extLst>
              <a:ext uri="{FF2B5EF4-FFF2-40B4-BE49-F238E27FC236}">
                <a16:creationId xmlns:a16="http://schemas.microsoft.com/office/drawing/2014/main" id="{30E1096A-A8FF-46A3-ABE7-8760B3F8AB22}"/>
              </a:ext>
            </a:extLst>
          </p:cNvPr>
          <p:cNvSpPr/>
          <p:nvPr/>
        </p:nvSpPr>
        <p:spPr>
          <a:xfrm>
            <a:off x="10248905" y="512112"/>
            <a:ext cx="1818903" cy="40292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Done</a:t>
            </a:r>
          </a:p>
        </p:txBody>
      </p:sp>
      <p:sp>
        <p:nvSpPr>
          <p:cNvPr id="63" name="Text Box 5">
            <a:extLst>
              <a:ext uri="{FF2B5EF4-FFF2-40B4-BE49-F238E27FC236}">
                <a16:creationId xmlns:a16="http://schemas.microsoft.com/office/drawing/2014/main" id="{03B377BC-9101-4B8F-B342-831DBA78D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1307977"/>
            <a:ext cx="2305050" cy="369332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◆ After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4" name="Text Box 4">
            <a:extLst>
              <a:ext uri="{FF2B5EF4-FFF2-40B4-BE49-F238E27FC236}">
                <a16:creationId xmlns:a16="http://schemas.microsoft.com/office/drawing/2014/main" id="{F7F4EE2D-BCF4-48C4-8D84-8FD39A47D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8350" y="1332224"/>
            <a:ext cx="2305050" cy="36933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◆Before</a:t>
            </a:r>
          </a:p>
        </p:txBody>
      </p:sp>
      <p:sp>
        <p:nvSpPr>
          <p:cNvPr id="65" name="TextBox 8">
            <a:extLst>
              <a:ext uri="{FF2B5EF4-FFF2-40B4-BE49-F238E27FC236}">
                <a16:creationId xmlns:a16="http://schemas.microsoft.com/office/drawing/2014/main" id="{A8433D38-7EC0-4986-8442-B4DE52319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3" y="57809"/>
            <a:ext cx="1766252" cy="328585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36000" bIns="0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buNone/>
            </a:pPr>
            <a:r>
              <a:rPr lang="en-US" altLang="ja-JP" sz="1400" b="1" dirty="0">
                <a:solidFill>
                  <a:schemeClr val="bg1"/>
                </a:solidFill>
                <a:ea typeface="Meiryo UI" panose="020B0604030504040204" pitchFamily="50" charset="-128"/>
                <a:sym typeface="Wingdings" panose="05000000000000000000" pitchFamily="2" charset="2"/>
              </a:rPr>
              <a:t>Efficiency</a:t>
            </a:r>
            <a:endParaRPr lang="ja-JP" altLang="en-US" sz="1400" b="1" dirty="0">
              <a:solidFill>
                <a:schemeClr val="bg1"/>
              </a:solidFill>
              <a:ea typeface="Meiryo UI" panose="020B0604030504040204" pitchFamily="50" charset="-128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A76F89-A5C5-4F55-A12F-D70DBFFF39A0}"/>
              </a:ext>
            </a:extLst>
          </p:cNvPr>
          <p:cNvGrpSpPr/>
          <p:nvPr/>
        </p:nvGrpSpPr>
        <p:grpSpPr>
          <a:xfrm>
            <a:off x="206007" y="1835529"/>
            <a:ext cx="1808193" cy="697923"/>
            <a:chOff x="207566" y="1960655"/>
            <a:chExt cx="1903128" cy="70431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EADB4B-67BC-44D0-BEF3-2791AA966492}"/>
                </a:ext>
              </a:extLst>
            </p:cNvPr>
            <p:cNvSpPr/>
            <p:nvPr/>
          </p:nvSpPr>
          <p:spPr>
            <a:xfrm>
              <a:off x="207566" y="1960655"/>
              <a:ext cx="1903128" cy="70431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  <a:effectLst>
                    <a:glow rad="228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Add PL process from 6.Dec.16 to control SA part broken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19FEACA-8CC0-4FA1-B63E-04DA8793904A}"/>
                </a:ext>
              </a:extLst>
            </p:cNvPr>
            <p:cNvSpPr/>
            <p:nvPr/>
          </p:nvSpPr>
          <p:spPr>
            <a:xfrm>
              <a:off x="260083" y="1962535"/>
              <a:ext cx="1827221" cy="694339"/>
            </a:xfrm>
            <a:prstGeom prst="round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2D89E5D-3D63-456F-B1AB-C4D4F0EDC7CE}"/>
              </a:ext>
            </a:extLst>
          </p:cNvPr>
          <p:cNvSpPr/>
          <p:nvPr/>
        </p:nvSpPr>
        <p:spPr>
          <a:xfrm rot="16200000">
            <a:off x="1977338" y="2067954"/>
            <a:ext cx="296550" cy="21148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DCEAB7AE-AC29-4D40-87D8-F9F3E372798B}"/>
              </a:ext>
            </a:extLst>
          </p:cNvPr>
          <p:cNvSpPr/>
          <p:nvPr/>
        </p:nvSpPr>
        <p:spPr>
          <a:xfrm rot="10800000">
            <a:off x="636520" y="2601303"/>
            <a:ext cx="990600" cy="223539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A13C0C4-EC2E-4B6B-9AFA-D7602C4993DD}"/>
              </a:ext>
            </a:extLst>
          </p:cNvPr>
          <p:cNvGrpSpPr/>
          <p:nvPr/>
        </p:nvGrpSpPr>
        <p:grpSpPr>
          <a:xfrm>
            <a:off x="6275117" y="1824013"/>
            <a:ext cx="1592782" cy="697923"/>
            <a:chOff x="176337" y="1960655"/>
            <a:chExt cx="1918316" cy="704312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38D9B97-2EFB-4511-9ED9-B765561BCF59}"/>
                </a:ext>
              </a:extLst>
            </p:cNvPr>
            <p:cNvSpPr/>
            <p:nvPr/>
          </p:nvSpPr>
          <p:spPr>
            <a:xfrm>
              <a:off x="191525" y="1960655"/>
              <a:ext cx="1903128" cy="70431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effectLst>
                    <a:glow rad="228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Meiryo UI" panose="020B0604030504040204" pitchFamily="34" charset="-128"/>
                  <a:ea typeface="Meiryo UI" panose="020B0604030504040204" pitchFamily="34" charset="-128"/>
                  <a:cs typeface="Arial" panose="020B0604020202020204" pitchFamily="34" charset="0"/>
                </a:rPr>
                <a:t>From Dec.16: No happen SA part broken happen</a:t>
              </a: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C2AEC408-1B3C-40DF-B15E-9F335CB6EBBB}"/>
                </a:ext>
              </a:extLst>
            </p:cNvPr>
            <p:cNvSpPr/>
            <p:nvPr/>
          </p:nvSpPr>
          <p:spPr>
            <a:xfrm>
              <a:off x="176337" y="1962535"/>
              <a:ext cx="1910966" cy="69433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5C4DA7B0-D31B-47BC-B213-FC4DFA4A80B2}"/>
              </a:ext>
            </a:extLst>
          </p:cNvPr>
          <p:cNvSpPr/>
          <p:nvPr/>
        </p:nvSpPr>
        <p:spPr>
          <a:xfrm rot="10800000">
            <a:off x="6648930" y="2550138"/>
            <a:ext cx="990600" cy="223539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73ECE6-8AD8-488F-B245-184F2DF909DC}"/>
              </a:ext>
            </a:extLst>
          </p:cNvPr>
          <p:cNvSpPr/>
          <p:nvPr/>
        </p:nvSpPr>
        <p:spPr>
          <a:xfrm>
            <a:off x="6363159" y="2834646"/>
            <a:ext cx="1424707" cy="3140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anose="020B0604020202020204" pitchFamily="34" charset="0"/>
              </a:rPr>
              <a:t>Skip this process</a:t>
            </a:r>
          </a:p>
        </p:txBody>
      </p:sp>
      <p:sp>
        <p:nvSpPr>
          <p:cNvPr id="96" name="Arrow: Down 95">
            <a:extLst>
              <a:ext uri="{FF2B5EF4-FFF2-40B4-BE49-F238E27FC236}">
                <a16:creationId xmlns:a16="http://schemas.microsoft.com/office/drawing/2014/main" id="{E4D09893-19BB-4C75-86BD-E6B8893D35D7}"/>
              </a:ext>
            </a:extLst>
          </p:cNvPr>
          <p:cNvSpPr/>
          <p:nvPr/>
        </p:nvSpPr>
        <p:spPr>
          <a:xfrm rot="16200000">
            <a:off x="7853174" y="2076428"/>
            <a:ext cx="296550" cy="211488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475A187-6084-42C7-89B7-A29D9507A6B6}"/>
              </a:ext>
            </a:extLst>
          </p:cNvPr>
          <p:cNvCxnSpPr>
            <a:cxnSpLocks/>
          </p:cNvCxnSpPr>
          <p:nvPr/>
        </p:nvCxnSpPr>
        <p:spPr>
          <a:xfrm flipH="1">
            <a:off x="9220974" y="2549740"/>
            <a:ext cx="210" cy="451593"/>
          </a:xfrm>
          <a:prstGeom prst="line">
            <a:avLst/>
          </a:prstGeom>
          <a:ln w="28575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2934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77640</TotalTime>
  <Words>2672</Words>
  <Application>Microsoft Office PowerPoint</Application>
  <PresentationFormat>Widescreen</PresentationFormat>
  <Paragraphs>546</Paragraphs>
  <Slides>12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Meiryo</vt:lpstr>
      <vt:lpstr>Meiryo UI</vt:lpstr>
      <vt:lpstr>Arial</vt:lpstr>
      <vt:lpstr>Arial (Body)</vt:lpstr>
      <vt:lpstr>Arial Black</vt:lpstr>
      <vt:lpstr>Arial Unicode MS</vt:lpstr>
      <vt:lpstr>Calibri</vt:lpstr>
      <vt:lpstr>Tahoma</vt:lpstr>
      <vt:lpstr>Wingdings</vt:lpstr>
      <vt:lpstr>Custom Design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Transfer PL inspection step of FCT line to OQC (PAPVN)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Hang Thi Bui</dc:creator>
  <cp:lastModifiedBy>Hoang Vu Thai</cp:lastModifiedBy>
  <cp:revision>5537</cp:revision>
  <cp:lastPrinted>2022-12-14T08:42:04Z</cp:lastPrinted>
  <dcterms:created xsi:type="dcterms:W3CDTF">2006-08-16T00:00:00Z</dcterms:created>
  <dcterms:modified xsi:type="dcterms:W3CDTF">2024-09-18T03:31:47Z</dcterms:modified>
</cp:coreProperties>
</file>